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671" r:id="rId2"/>
    <p:sldId id="264" r:id="rId3"/>
    <p:sldId id="272" r:id="rId4"/>
    <p:sldId id="267" r:id="rId5"/>
    <p:sldId id="664" r:id="rId6"/>
    <p:sldId id="268" r:id="rId7"/>
    <p:sldId id="672" r:id="rId8"/>
    <p:sldId id="269" r:id="rId9"/>
    <p:sldId id="506" r:id="rId10"/>
    <p:sldId id="667" r:id="rId11"/>
    <p:sldId id="668" r:id="rId12"/>
    <p:sldId id="669" r:id="rId13"/>
    <p:sldId id="670" r:id="rId14"/>
    <p:sldId id="282" r:id="rId15"/>
    <p:sldId id="283" r:id="rId16"/>
    <p:sldId id="284" r:id="rId17"/>
    <p:sldId id="285" r:id="rId18"/>
    <p:sldId id="677" r:id="rId19"/>
    <p:sldId id="507" r:id="rId20"/>
    <p:sldId id="287" r:id="rId21"/>
    <p:sldId id="288" r:id="rId22"/>
    <p:sldId id="289" r:id="rId23"/>
    <p:sldId id="508" r:id="rId24"/>
    <p:sldId id="291" r:id="rId25"/>
    <p:sldId id="292" r:id="rId26"/>
    <p:sldId id="673" r:id="rId27"/>
    <p:sldId id="509" r:id="rId28"/>
    <p:sldId id="316" r:id="rId29"/>
    <p:sldId id="666" r:id="rId30"/>
    <p:sldId id="315" r:id="rId31"/>
    <p:sldId id="674" r:id="rId32"/>
    <p:sldId id="262" r:id="rId33"/>
    <p:sldId id="675" r:id="rId34"/>
    <p:sldId id="67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97"/>
    <p:restoredTop sz="93692"/>
  </p:normalViewPr>
  <p:slideViewPr>
    <p:cSldViewPr snapToGrid="0" snapToObjects="1">
      <p:cViewPr>
        <p:scale>
          <a:sx n="65" d="100"/>
          <a:sy n="6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AF3F0-4E03-8E48-B247-09ADBA0B0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400DCB-069C-EE44-888E-6C6567CAE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4F8C5-BF37-8A4E-AC8E-C73DA0BEF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E7F9F8-33E0-EF41-991B-8D2FD94D9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A0D49-7900-3A4E-8707-BD7AB146F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05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C0AB2-72B1-934E-B7D9-FB7DBAB44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8D1216-CB49-5D4B-98DC-44B5F1CAD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51AF1-C8CE-E04A-8B0E-35CE07DB3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38616-180C-0246-8F88-1B17BF567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7B01B-A1F2-1149-8406-3BA648771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05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C92F3-027E-DE4E-9142-CD84063E51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01C60-F4EB-794F-9701-4F1ABB8C03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545B2-7BEE-DE4F-A8A8-0341F301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5413AF-C513-5E41-935A-6B1C84D10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54FD9-D30E-904A-823F-800D0DF32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10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F15AC-9231-F349-BFEC-313649D1C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226D7-7592-B64C-ACCA-F52CE6039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0D48B-EF81-D74D-8BAF-051428010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C5308-D725-F047-A5EB-224B10D14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A44B8-024A-254F-96E1-7E9141123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4694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B127-D9D8-3546-8BB0-4B58D1385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F92032-32CE-9A4F-AEAE-ABCDB20CC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D7D8F-90ED-664B-A49A-A1CDC465E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57BD4-E1DE-2B4A-B4E8-08015B93A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77598-BA86-804A-B6E6-FE5840073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E4AF-8610-BC44-9115-3301FBAF2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558F0-A6AD-8E43-BD91-EFFC904F11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6D08E6-AD15-974C-BBBC-170DEA7268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2272C-20AE-1741-B4A0-FE44AF68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C3089-4B18-3B4C-BFAF-F138E08D3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6156B3-BC00-B948-9953-D1945964E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36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27C17-592C-364C-87D1-E17F9D1FC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FC8CE-C03D-DD47-B16D-449686E27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769C28-2997-3742-9083-50CA948C4C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BDE140-6763-F645-B461-D50757D0D5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273924-2875-DF49-9438-FC1646ED18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D947C0-785E-E143-B2D1-A3B7A005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A737B2-87E7-BB41-88DB-25F93424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D76EB5-4A0C-CF41-80FE-2D23AC9D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282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EE147-99CF-B84E-9075-ADA20E65B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>
            <a:lvl1pPr algn="ctr">
              <a:defRPr>
                <a:latin typeface="Times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BFE423-8B7D-5949-87FC-4A6E7FEE4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924B6E-F522-9A4E-8E6D-00DE878E3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A3A120-84E7-3442-8CF2-60E92297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808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AD1EA-5497-4C4A-A297-A97C7E37C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DE92DD-F4A3-DA49-9A33-4B9C93BAF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3AC493-7966-3A4A-B2B9-C80D58E0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85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C025-B32C-FE4F-8E02-781A733B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298FF-112A-4949-A361-F1EA9684E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BDEE6B-ABBB-D84F-9181-8B6EB4B691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CA427-3F70-FB42-B9B6-71F0810A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B7E868-DAD6-1B45-B28B-8DE5791B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A3EEB-6A65-EF44-B766-E752B6EC6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577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D2E01-B5DB-F644-961E-895B2BA10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C1F010-18A3-C348-90D5-0E8CE2F0F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938866-E922-F744-9A9D-03B676AD96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EB545-A75C-B341-B50B-D46513C6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03C87D-7AAE-064A-A6AC-9D55E063D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F1ECBC-6BDE-6747-8EFB-8699AE5E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367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FE6837-3A29-F346-90DC-888AA4CBA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02A1A6-528E-E449-AA5B-87E782FEFB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41C82-09C8-AF47-80EF-D272DBE2B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E93ED-F465-FA46-AEDD-FF52574BA1B3}" type="datetimeFigureOut">
              <a:rPr lang="en-US" smtClean="0"/>
              <a:t>4/4/18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3D327-3093-2740-8D25-4A3FC5B8F1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F42FF-E36F-F84E-91A3-22D36B8BB9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A4AE2-2A8D-E447-B8E9-17C9F9AB84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52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30.png"/><Relationship Id="rId7" Type="http://schemas.openxmlformats.org/officeDocument/2006/relationships/image" Target="../media/image2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7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0E028-7C8E-6E4C-B04F-661F706955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8085"/>
            <a:ext cx="9144000" cy="2387600"/>
          </a:xfrm>
        </p:spPr>
        <p:txBody>
          <a:bodyPr>
            <a:normAutofit/>
          </a:bodyPr>
          <a:lstStyle/>
          <a:p>
            <a:r>
              <a:rPr lang="en-US" sz="7200" dirty="0">
                <a:latin typeface="Times" pitchFamily="2" charset="0"/>
              </a:rPr>
              <a:t>2d photonic crystals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191646-42FB-4C45-B4AB-9B78A7681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67760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Times" pitchFamily="2" charset="0"/>
              </a:rPr>
              <a:t>Steven G. Johnson, MIT</a:t>
            </a:r>
          </a:p>
          <a:p>
            <a:r>
              <a:rPr lang="en-US" sz="3200" dirty="0">
                <a:latin typeface="Times" pitchFamily="2" charset="0"/>
              </a:rPr>
              <a:t>18.369/8.315, Spring 2018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826534-D75E-454E-8A97-EEB53B97A7F1}"/>
              </a:ext>
            </a:extLst>
          </p:cNvPr>
          <p:cNvSpPr txBox="1"/>
          <p:nvPr/>
        </p:nvSpPr>
        <p:spPr>
          <a:xfrm>
            <a:off x="1524000" y="5009322"/>
            <a:ext cx="934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See also chapters 5 and 10 of </a:t>
            </a:r>
            <a:r>
              <a:rPr lang="en-US" sz="2400" i="1" dirty="0"/>
              <a:t>Photonic Crystals: Molding the Flow of Light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13273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073" name="Group 1026"/>
          <p:cNvGrpSpPr>
            <a:grpSpLocks/>
          </p:cNvGrpSpPr>
          <p:nvPr/>
        </p:nvGrpSpPr>
        <p:grpSpPr bwMode="auto">
          <a:xfrm>
            <a:off x="5943600" y="2995613"/>
            <a:ext cx="2609850" cy="2895600"/>
            <a:chOff x="3552" y="1056"/>
            <a:chExt cx="1644" cy="1824"/>
          </a:xfrm>
        </p:grpSpPr>
        <p:pic>
          <p:nvPicPr>
            <p:cNvPr id="131089" name="Picture 102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5400000">
              <a:off x="3617" y="991"/>
              <a:ext cx="1513" cy="16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90" name="Rectangle 1028"/>
            <p:cNvSpPr>
              <a:spLocks noChangeArrowheads="1"/>
            </p:cNvSpPr>
            <p:nvPr/>
          </p:nvSpPr>
          <p:spPr bwMode="auto">
            <a:xfrm>
              <a:off x="4128" y="1584"/>
              <a:ext cx="576" cy="1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1" name="Rectangle 1029"/>
            <p:cNvSpPr>
              <a:spLocks noChangeArrowheads="1"/>
            </p:cNvSpPr>
            <p:nvPr/>
          </p:nvSpPr>
          <p:spPr bwMode="auto">
            <a:xfrm>
              <a:off x="3552" y="1932"/>
              <a:ext cx="384" cy="1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2" name="Rectangle 1030"/>
            <p:cNvSpPr>
              <a:spLocks noChangeArrowheads="1"/>
            </p:cNvSpPr>
            <p:nvPr/>
          </p:nvSpPr>
          <p:spPr bwMode="auto">
            <a:xfrm>
              <a:off x="4900" y="1932"/>
              <a:ext cx="288" cy="14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31093" name="Line 1031"/>
            <p:cNvSpPr>
              <a:spLocks noChangeShapeType="1"/>
            </p:cNvSpPr>
            <p:nvPr/>
          </p:nvSpPr>
          <p:spPr bwMode="auto">
            <a:xfrm>
              <a:off x="3836" y="2544"/>
              <a:ext cx="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094" name="Line 1032"/>
            <p:cNvSpPr>
              <a:spLocks noChangeShapeType="1"/>
            </p:cNvSpPr>
            <p:nvPr/>
          </p:nvSpPr>
          <p:spPr bwMode="auto">
            <a:xfrm>
              <a:off x="3924" y="2544"/>
              <a:ext cx="0" cy="144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095" name="Text Box 1033"/>
            <p:cNvSpPr txBox="1">
              <a:spLocks noChangeArrowheads="1"/>
            </p:cNvSpPr>
            <p:nvPr/>
          </p:nvSpPr>
          <p:spPr bwMode="auto">
            <a:xfrm>
              <a:off x="3600" y="2649"/>
              <a:ext cx="5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 eaLnBrk="1" hangingPunct="1"/>
              <a:r>
                <a:rPr lang="en-US" altLang="en-US" sz="1800">
                  <a:solidFill>
                    <a:srgbClr val="FF0000"/>
                  </a:solidFill>
                </a:rPr>
                <a:t>420 nm</a:t>
              </a:r>
            </a:p>
          </p:txBody>
        </p:sp>
      </p:grpSp>
      <p:sp>
        <p:nvSpPr>
          <p:cNvPr id="131074" name="Text Box 1034"/>
          <p:cNvSpPr txBox="1">
            <a:spLocks noChangeArrowheads="1"/>
          </p:cNvSpPr>
          <p:nvPr/>
        </p:nvSpPr>
        <p:spPr bwMode="auto">
          <a:xfrm>
            <a:off x="6324601" y="2743200"/>
            <a:ext cx="1895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400"/>
              <a:t>[ Notomi </a:t>
            </a:r>
            <a:r>
              <a:rPr lang="en-US" altLang="en-US" sz="1400" i="1"/>
              <a:t>et al.</a:t>
            </a:r>
            <a:r>
              <a:rPr lang="en-US" altLang="en-US" sz="1400"/>
              <a:t> (2005). ]</a:t>
            </a:r>
          </a:p>
        </p:txBody>
      </p:sp>
      <p:sp>
        <p:nvSpPr>
          <p:cNvPr id="131075" name="Rectangle 1035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8382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Resonance</a:t>
            </a:r>
          </a:p>
        </p:txBody>
      </p:sp>
      <p:sp>
        <p:nvSpPr>
          <p:cNvPr id="131076" name="Text Box 1036"/>
          <p:cNvSpPr txBox="1">
            <a:spLocks noChangeArrowheads="1"/>
          </p:cNvSpPr>
          <p:nvPr/>
        </p:nvSpPr>
        <p:spPr bwMode="auto">
          <a:xfrm>
            <a:off x="1773238" y="1066801"/>
            <a:ext cx="8666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800"/>
              <a:t>an </a:t>
            </a:r>
            <a:r>
              <a:rPr lang="en-US" altLang="en-US" sz="2800">
                <a:solidFill>
                  <a:srgbClr val="FF0000"/>
                </a:solidFill>
              </a:rPr>
              <a:t>oscillating mode </a:t>
            </a:r>
            <a:r>
              <a:rPr lang="en-US" altLang="en-US" sz="2800">
                <a:solidFill>
                  <a:srgbClr val="0000FF"/>
                </a:solidFill>
              </a:rPr>
              <a:t>trapped for a long time</a:t>
            </a:r>
            <a:r>
              <a:rPr lang="en-US" altLang="en-US" sz="2800"/>
              <a:t> in some volume</a:t>
            </a:r>
          </a:p>
        </p:txBody>
      </p:sp>
      <p:sp>
        <p:nvSpPr>
          <p:cNvPr id="131077" name="Text Box 1037"/>
          <p:cNvSpPr txBox="1">
            <a:spLocks noChangeArrowheads="1"/>
          </p:cNvSpPr>
          <p:nvPr/>
        </p:nvSpPr>
        <p:spPr bwMode="auto">
          <a:xfrm>
            <a:off x="2174876" y="1417639"/>
            <a:ext cx="2638425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(of light, sound, …)</a:t>
            </a:r>
            <a:endParaRPr lang="en-US" altLang="en-US" sz="2400">
              <a:solidFill>
                <a:srgbClr val="0000FF"/>
              </a:solidFill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frequency </a:t>
            </a:r>
            <a:r>
              <a:rPr lang="el-GR" altLang="en-US" sz="2400">
                <a:solidFill>
                  <a:srgbClr val="FF0000"/>
                </a:solidFill>
                <a:latin typeface="Symbol" charset="2"/>
              </a:rPr>
              <a:t>ω</a:t>
            </a:r>
            <a:r>
              <a:rPr lang="en-US" altLang="en-US" sz="2400" baseline="-25000">
                <a:solidFill>
                  <a:srgbClr val="FF0000"/>
                </a:solidFill>
              </a:rPr>
              <a:t>0</a:t>
            </a:r>
            <a:endParaRPr lang="en-US" altLang="en-US" sz="2400">
              <a:solidFill>
                <a:srgbClr val="0000FF"/>
              </a:solidFill>
            </a:endParaRPr>
          </a:p>
        </p:txBody>
      </p:sp>
      <p:sp>
        <p:nvSpPr>
          <p:cNvPr id="131078" name="Text Box 1038"/>
          <p:cNvSpPr txBox="1">
            <a:spLocks noChangeArrowheads="1"/>
          </p:cNvSpPr>
          <p:nvPr/>
        </p:nvSpPr>
        <p:spPr bwMode="auto">
          <a:xfrm>
            <a:off x="4808538" y="1462088"/>
            <a:ext cx="32686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lifetime τ &gt;&gt; 2π/ω</a:t>
            </a:r>
            <a:r>
              <a:rPr lang="en-US" altLang="en-US" sz="2400" baseline="-25000"/>
              <a:t>0</a:t>
            </a:r>
            <a:endParaRPr lang="en-US" altLang="en-US" sz="24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quality factor </a:t>
            </a:r>
            <a:r>
              <a:rPr lang="en-US" altLang="en-US" sz="2400" i="1">
                <a:solidFill>
                  <a:srgbClr val="FF0000"/>
                </a:solidFill>
              </a:rPr>
              <a:t>Q</a:t>
            </a:r>
            <a:r>
              <a:rPr lang="en-US" altLang="en-US" sz="2400">
                <a:solidFill>
                  <a:srgbClr val="FF0000"/>
                </a:solidFill>
              </a:rPr>
              <a:t> = ω</a:t>
            </a:r>
            <a:r>
              <a:rPr lang="en-US" altLang="en-US" sz="2400" baseline="-25000">
                <a:solidFill>
                  <a:srgbClr val="FF0000"/>
                </a:solidFill>
              </a:rPr>
              <a:t>0</a:t>
            </a:r>
            <a:r>
              <a:rPr lang="en-US" altLang="en-US" sz="2400">
                <a:solidFill>
                  <a:srgbClr val="FF0000"/>
                </a:solidFill>
                <a:latin typeface="Symbol" charset="2"/>
              </a:rPr>
              <a:t>τ</a:t>
            </a:r>
            <a:r>
              <a:rPr lang="en-US" altLang="en-US" sz="2400">
                <a:solidFill>
                  <a:srgbClr val="FF0000"/>
                </a:solidFill>
              </a:rPr>
              <a:t>/2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FF"/>
                </a:solidFill>
              </a:rPr>
              <a:t>energy ~ e</a:t>
            </a:r>
            <a:r>
              <a:rPr lang="en-US" altLang="en-US" sz="2400" baseline="30000">
                <a:solidFill>
                  <a:srgbClr val="0000FF"/>
                </a:solidFill>
              </a:rPr>
              <a:t>–ω</a:t>
            </a:r>
            <a:r>
              <a:rPr lang="en-US" altLang="en-US" sz="1400" baseline="30000">
                <a:solidFill>
                  <a:srgbClr val="0000FF"/>
                </a:solidFill>
              </a:rPr>
              <a:t>0</a:t>
            </a:r>
            <a:r>
              <a:rPr lang="en-US" altLang="en-US" sz="2400" baseline="30000">
                <a:solidFill>
                  <a:srgbClr val="0000FF"/>
                </a:solidFill>
              </a:rPr>
              <a:t>t/</a:t>
            </a:r>
            <a:r>
              <a:rPr lang="en-US" altLang="en-US" sz="2400" i="1" baseline="30000">
                <a:solidFill>
                  <a:srgbClr val="0000FF"/>
                </a:solidFill>
              </a:rPr>
              <a:t>Q</a:t>
            </a:r>
            <a:endParaRPr lang="en-US" altLang="en-US" sz="2400" baseline="-25000">
              <a:solidFill>
                <a:srgbClr val="FF0000"/>
              </a:solidFill>
            </a:endParaRPr>
          </a:p>
        </p:txBody>
      </p:sp>
      <p:sp>
        <p:nvSpPr>
          <p:cNvPr id="131079" name="Rectangle 1039"/>
          <p:cNvSpPr>
            <a:spLocks noChangeArrowheads="1"/>
          </p:cNvSpPr>
          <p:nvPr/>
        </p:nvSpPr>
        <p:spPr bwMode="auto">
          <a:xfrm>
            <a:off x="9061806" y="1662114"/>
            <a:ext cx="137088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modal</a:t>
            </a:r>
          </a:p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volume </a:t>
            </a:r>
            <a:r>
              <a:rPr lang="en-US" altLang="en-US" i="1">
                <a:solidFill>
                  <a:srgbClr val="FF0000"/>
                </a:solidFill>
              </a:rPr>
              <a:t>V</a:t>
            </a:r>
            <a:endParaRPr lang="en-US" altLang="en-US">
              <a:solidFill>
                <a:srgbClr val="FF0000"/>
              </a:solidFill>
            </a:endParaRPr>
          </a:p>
        </p:txBody>
      </p:sp>
      <p:pic>
        <p:nvPicPr>
          <p:cNvPr id="131080" name="Picture 10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3048000"/>
            <a:ext cx="2259013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81" name="Text Box 1041"/>
          <p:cNvSpPr txBox="1">
            <a:spLocks noChangeArrowheads="1"/>
          </p:cNvSpPr>
          <p:nvPr/>
        </p:nvSpPr>
        <p:spPr bwMode="auto">
          <a:xfrm>
            <a:off x="1752600" y="5638800"/>
            <a:ext cx="2133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400"/>
              <a:t>[ Schliesser et al.,</a:t>
            </a:r>
          </a:p>
          <a:p>
            <a:pPr algn="ctr" eaLnBrk="1" hangingPunct="1"/>
            <a:r>
              <a:rPr lang="en-US" altLang="en-US" sz="1400" i="1"/>
              <a:t>PRL </a:t>
            </a:r>
            <a:r>
              <a:rPr lang="en-US" altLang="en-US" sz="1400" b="1"/>
              <a:t>97</a:t>
            </a:r>
            <a:r>
              <a:rPr lang="en-US" altLang="en-US" sz="1400"/>
              <a:t>, 243905 (2006) ]</a:t>
            </a:r>
            <a:endParaRPr lang="en-US" altLang="en-US" sz="2000"/>
          </a:p>
        </p:txBody>
      </p:sp>
      <p:pic>
        <p:nvPicPr>
          <p:cNvPr id="131082" name="Picture 10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038600"/>
            <a:ext cx="2235200" cy="22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83" name="Text Box 1043"/>
          <p:cNvSpPr txBox="1">
            <a:spLocks noChangeArrowheads="1"/>
          </p:cNvSpPr>
          <p:nvPr/>
        </p:nvSpPr>
        <p:spPr bwMode="auto">
          <a:xfrm>
            <a:off x="3124201" y="6324600"/>
            <a:ext cx="39020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[ Eichenfield et al. </a:t>
            </a:r>
            <a:r>
              <a:rPr lang="en-US" altLang="en-US" sz="1400" i="1"/>
              <a:t>Nature Photonics</a:t>
            </a:r>
            <a:r>
              <a:rPr lang="en-US" altLang="en-US" sz="1400"/>
              <a:t> </a:t>
            </a:r>
            <a:r>
              <a:rPr lang="en-US" altLang="en-US" sz="1400" b="1"/>
              <a:t>1</a:t>
            </a:r>
            <a:r>
              <a:rPr lang="en-US" altLang="en-US" sz="1400"/>
              <a:t>, 416 (2007) ]</a:t>
            </a:r>
          </a:p>
        </p:txBody>
      </p:sp>
      <p:grpSp>
        <p:nvGrpSpPr>
          <p:cNvPr id="131084" name="Group 1044"/>
          <p:cNvGrpSpPr>
            <a:grpSpLocks/>
          </p:cNvGrpSpPr>
          <p:nvPr/>
        </p:nvGrpSpPr>
        <p:grpSpPr bwMode="auto">
          <a:xfrm>
            <a:off x="7315200" y="5105401"/>
            <a:ext cx="3352800" cy="1616075"/>
            <a:chOff x="96" y="1056"/>
            <a:chExt cx="2688" cy="1296"/>
          </a:xfrm>
        </p:grpSpPr>
        <p:pic>
          <p:nvPicPr>
            <p:cNvPr id="131086" name="Picture 104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" y="1056"/>
              <a:ext cx="1833" cy="1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87" name="Line 1046"/>
            <p:cNvSpPr>
              <a:spLocks noChangeShapeType="1"/>
            </p:cNvSpPr>
            <p:nvPr/>
          </p:nvSpPr>
          <p:spPr bwMode="auto">
            <a:xfrm>
              <a:off x="2353" y="1710"/>
              <a:ext cx="431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088" name="Line 1047"/>
            <p:cNvSpPr>
              <a:spLocks noChangeShapeType="1"/>
            </p:cNvSpPr>
            <p:nvPr/>
          </p:nvSpPr>
          <p:spPr bwMode="auto">
            <a:xfrm flipH="1">
              <a:off x="96" y="1708"/>
              <a:ext cx="431" cy="0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1085" name="Text Box 1048"/>
          <p:cNvSpPr txBox="1">
            <a:spLocks noChangeArrowheads="1"/>
          </p:cNvSpPr>
          <p:nvPr/>
        </p:nvSpPr>
        <p:spPr bwMode="auto">
          <a:xfrm>
            <a:off x="8602304" y="4572000"/>
            <a:ext cx="18469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1400"/>
              <a:t>[ C.-W. Wong,</a:t>
            </a:r>
          </a:p>
          <a:p>
            <a:pPr algn="ctr" eaLnBrk="1" hangingPunct="1"/>
            <a:r>
              <a:rPr lang="en-US" altLang="en-US" sz="1400" i="1"/>
              <a:t>APL</a:t>
            </a:r>
            <a:r>
              <a:rPr lang="en-US" altLang="en-US" sz="1400"/>
              <a:t> </a:t>
            </a:r>
            <a:r>
              <a:rPr lang="en-US" altLang="en-US" sz="1400" b="1"/>
              <a:t>84</a:t>
            </a:r>
            <a:r>
              <a:rPr lang="en-US" altLang="en-US" sz="1400"/>
              <a:t>, 1242 (2004). ]</a:t>
            </a:r>
          </a:p>
        </p:txBody>
      </p:sp>
    </p:spTree>
    <p:extLst>
      <p:ext uri="{BB962C8B-B14F-4D97-AF65-F5344CB8AC3E}">
        <p14:creationId xmlns:p14="http://schemas.microsoft.com/office/powerpoint/2010/main" val="1227828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09800" y="152400"/>
            <a:ext cx="7772400" cy="8382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Why Resonance?</a:t>
            </a:r>
          </a:p>
        </p:txBody>
      </p:sp>
      <p:sp>
        <p:nvSpPr>
          <p:cNvPr id="132098" name="Text Box 1027"/>
          <p:cNvSpPr txBox="1">
            <a:spLocks noChangeArrowheads="1"/>
          </p:cNvSpPr>
          <p:nvPr/>
        </p:nvSpPr>
        <p:spPr bwMode="auto">
          <a:xfrm>
            <a:off x="1773238" y="1158875"/>
            <a:ext cx="8323262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an </a:t>
            </a:r>
            <a:r>
              <a:rPr lang="en-US" altLang="en-US" sz="2000">
                <a:solidFill>
                  <a:srgbClr val="FF0000"/>
                </a:solidFill>
              </a:rPr>
              <a:t>oscillating mode </a:t>
            </a:r>
            <a:r>
              <a:rPr lang="en-US" altLang="en-US" sz="2000">
                <a:solidFill>
                  <a:srgbClr val="0000FF"/>
                </a:solidFill>
              </a:rPr>
              <a:t>trapped for a long time</a:t>
            </a:r>
            <a:r>
              <a:rPr lang="en-US" altLang="en-US" sz="2000"/>
              <a:t> in some volume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 long time = narrow bandwidth … </a:t>
            </a:r>
            <a:r>
              <a:rPr lang="en-US" altLang="en-US" sz="2800">
                <a:solidFill>
                  <a:srgbClr val="FF0000"/>
                </a:solidFill>
              </a:rPr>
              <a:t>filters</a:t>
            </a:r>
            <a:r>
              <a:rPr lang="en-US" altLang="en-US" sz="2800"/>
              <a:t> (WDM, etc.)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    — 1/</a:t>
            </a:r>
            <a:r>
              <a:rPr lang="en-US" altLang="en-US" sz="2800" i="1"/>
              <a:t>Q</a:t>
            </a:r>
            <a:r>
              <a:rPr lang="en-US" altLang="en-US" sz="2800"/>
              <a:t> = fractional bandwidth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 resonant processes allow one to </a:t>
            </a:r>
            <a:r>
              <a:rPr lang="ja-JP" altLang="en-US" sz="2800">
                <a:latin typeface="Arial" charset="0"/>
              </a:rPr>
              <a:t>“</a:t>
            </a:r>
            <a:r>
              <a:rPr lang="en-US" altLang="ja-JP" sz="2800"/>
              <a:t>impedance match</a:t>
            </a:r>
            <a:r>
              <a:rPr lang="ja-JP" altLang="en-US" sz="2800">
                <a:latin typeface="Arial" charset="0"/>
              </a:rPr>
              <a:t>”</a:t>
            </a:r>
            <a:endParaRPr lang="en-US" altLang="ja-JP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   hard-to-couple inputs/outputs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• long time, small </a:t>
            </a:r>
            <a:r>
              <a:rPr lang="en-US" altLang="en-US" sz="2800" i="1"/>
              <a:t>V</a:t>
            </a:r>
            <a:r>
              <a:rPr lang="en-US" altLang="en-US" sz="2800"/>
              <a:t> … </a:t>
            </a:r>
            <a:r>
              <a:rPr lang="en-US" altLang="en-US" sz="2800">
                <a:solidFill>
                  <a:srgbClr val="0000FF"/>
                </a:solidFill>
              </a:rPr>
              <a:t>enhanced wave/matter interaction</a:t>
            </a:r>
            <a:endParaRPr lang="en-US" altLang="en-US" sz="28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    — lasers, nonlinear optics, opto-mechanical coupling,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         sensors, LEDs, thermal sources, … </a:t>
            </a:r>
          </a:p>
        </p:txBody>
      </p:sp>
    </p:spTree>
    <p:extLst>
      <p:ext uri="{BB962C8B-B14F-4D97-AF65-F5344CB8AC3E}">
        <p14:creationId xmlns:p14="http://schemas.microsoft.com/office/powerpoint/2010/main" val="22264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68580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ＭＳ Ｐゴシック" charset="-128"/>
              </a:rPr>
              <a:t>How Resonance?</a:t>
            </a:r>
          </a:p>
        </p:txBody>
      </p:sp>
      <p:sp>
        <p:nvSpPr>
          <p:cNvPr id="133122" name="Text Box 1027"/>
          <p:cNvSpPr txBox="1">
            <a:spLocks noChangeArrowheads="1"/>
          </p:cNvSpPr>
          <p:nvPr/>
        </p:nvSpPr>
        <p:spPr bwMode="auto">
          <a:xfrm>
            <a:off x="3352801" y="533400"/>
            <a:ext cx="53816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/>
              <a:t>need </a:t>
            </a:r>
            <a:r>
              <a:rPr lang="en-US" altLang="en-US">
                <a:solidFill>
                  <a:srgbClr val="0000FF"/>
                </a:solidFill>
              </a:rPr>
              <a:t>mechanism</a:t>
            </a:r>
            <a:r>
              <a:rPr lang="en-US" altLang="en-US"/>
              <a:t> to trap light for long time</a:t>
            </a:r>
          </a:p>
        </p:txBody>
      </p:sp>
      <p:pic>
        <p:nvPicPr>
          <p:cNvPr id="133123" name="Picture 10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1524000"/>
            <a:ext cx="171291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4" name="Text Box 1029"/>
          <p:cNvSpPr txBox="1">
            <a:spLocks noChangeArrowheads="1"/>
          </p:cNvSpPr>
          <p:nvPr/>
        </p:nvSpPr>
        <p:spPr bwMode="auto">
          <a:xfrm>
            <a:off x="1939926" y="3733801"/>
            <a:ext cx="1260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000"/>
              <a:t>[ llnl.gov ]</a:t>
            </a:r>
          </a:p>
        </p:txBody>
      </p:sp>
      <p:sp>
        <p:nvSpPr>
          <p:cNvPr id="133125" name="Text Box 1030"/>
          <p:cNvSpPr txBox="1">
            <a:spLocks noChangeArrowheads="1"/>
          </p:cNvSpPr>
          <p:nvPr/>
        </p:nvSpPr>
        <p:spPr bwMode="auto">
          <a:xfrm>
            <a:off x="3517901" y="1600201"/>
            <a:ext cx="298511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>
                <a:solidFill>
                  <a:srgbClr val="0000FF"/>
                </a:solidFill>
              </a:rPr>
              <a:t>metallic cavities:</a:t>
            </a:r>
            <a:endParaRPr lang="en-US" altLang="en-US"/>
          </a:p>
          <a:p>
            <a:pPr eaLnBrk="1" hangingPunct="1"/>
            <a:r>
              <a:rPr lang="en-US" altLang="en-US"/>
              <a:t>good for microwave,</a:t>
            </a:r>
          </a:p>
          <a:p>
            <a:pPr eaLnBrk="1" hangingPunct="1"/>
            <a:r>
              <a:rPr lang="en-US" altLang="en-US">
                <a:solidFill>
                  <a:srgbClr val="FF0000"/>
                </a:solidFill>
              </a:rPr>
              <a:t>dissipative</a:t>
            </a:r>
            <a:r>
              <a:rPr lang="en-US" altLang="en-US"/>
              <a:t> for infrared</a:t>
            </a:r>
          </a:p>
        </p:txBody>
      </p:sp>
      <p:sp>
        <p:nvSpPr>
          <p:cNvPr id="133126" name="Text Box 1031"/>
          <p:cNvSpPr txBox="1">
            <a:spLocks noChangeArrowheads="1"/>
          </p:cNvSpPr>
          <p:nvPr/>
        </p:nvSpPr>
        <p:spPr bwMode="auto">
          <a:xfrm>
            <a:off x="7010400" y="3429001"/>
            <a:ext cx="360707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00FF"/>
                </a:solidFill>
              </a:rPr>
              <a:t>ring/disc/sphere resonators:</a:t>
            </a: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waveguide bent in circle,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bending loss ~ exp(–radius)</a:t>
            </a:r>
          </a:p>
        </p:txBody>
      </p:sp>
      <p:pic>
        <p:nvPicPr>
          <p:cNvPr id="133127" name="Picture 10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1" y="1600201"/>
            <a:ext cx="1609725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8" name="Rectangle 1033"/>
          <p:cNvSpPr>
            <a:spLocks noChangeArrowheads="1"/>
          </p:cNvSpPr>
          <p:nvPr/>
        </p:nvSpPr>
        <p:spPr bwMode="auto">
          <a:xfrm>
            <a:off x="8991601" y="1752601"/>
            <a:ext cx="137636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600"/>
              <a:t>[ Xu &amp; Lipson</a:t>
            </a:r>
          </a:p>
          <a:p>
            <a:pPr eaLnBrk="1" hangingPunct="1"/>
            <a:r>
              <a:rPr lang="en-US" altLang="en-US" sz="1600"/>
              <a:t>     (2005) ]</a:t>
            </a:r>
          </a:p>
        </p:txBody>
      </p:sp>
      <p:sp>
        <p:nvSpPr>
          <p:cNvPr id="133129" name="Line 1034"/>
          <p:cNvSpPr>
            <a:spLocks noChangeShapeType="1"/>
          </p:cNvSpPr>
          <p:nvPr/>
        </p:nvSpPr>
        <p:spPr bwMode="auto">
          <a:xfrm>
            <a:off x="7543800" y="2362200"/>
            <a:ext cx="12192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3130" name="Text Box 1035"/>
          <p:cNvSpPr txBox="1">
            <a:spLocks noChangeArrowheads="1"/>
          </p:cNvSpPr>
          <p:nvPr/>
        </p:nvSpPr>
        <p:spPr bwMode="auto">
          <a:xfrm>
            <a:off x="7829550" y="2362201"/>
            <a:ext cx="781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10µm</a:t>
            </a:r>
          </a:p>
        </p:txBody>
      </p:sp>
      <p:pic>
        <p:nvPicPr>
          <p:cNvPr id="133131" name="Picture 1036" descr="pt-defect-ez-disorder0.png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495800"/>
            <a:ext cx="2286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32" name="Text Box 1037"/>
          <p:cNvSpPr txBox="1">
            <a:spLocks noChangeArrowheads="1"/>
          </p:cNvSpPr>
          <p:nvPr/>
        </p:nvSpPr>
        <p:spPr bwMode="auto">
          <a:xfrm>
            <a:off x="6999288" y="4922838"/>
            <a:ext cx="28368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 [ Akahane, </a:t>
            </a:r>
            <a:r>
              <a:rPr lang="en-US" altLang="en-US" sz="1400" i="1"/>
              <a:t>Nature</a:t>
            </a:r>
            <a:r>
              <a:rPr lang="en-US" altLang="en-US" sz="1400"/>
              <a:t> </a:t>
            </a:r>
            <a:r>
              <a:rPr lang="en-US" altLang="en-US" sz="1400" b="1"/>
              <a:t>425</a:t>
            </a:r>
            <a:r>
              <a:rPr lang="en-US" altLang="en-US" sz="1400"/>
              <a:t>, 944 (2003) ]</a:t>
            </a:r>
          </a:p>
        </p:txBody>
      </p:sp>
      <p:pic>
        <p:nvPicPr>
          <p:cNvPr id="133133" name="Picture 10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50" y="5257800"/>
            <a:ext cx="31940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34" name="Text Box 1039"/>
          <p:cNvSpPr txBox="1">
            <a:spLocks noChangeArrowheads="1"/>
          </p:cNvSpPr>
          <p:nvPr/>
        </p:nvSpPr>
        <p:spPr bwMode="auto">
          <a:xfrm>
            <a:off x="4251325" y="5638800"/>
            <a:ext cx="24765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>
                <a:solidFill>
                  <a:srgbClr val="0000FF"/>
                </a:solidFill>
              </a:rPr>
              <a:t>photonic bandgaps</a:t>
            </a:r>
            <a:endParaRPr lang="en-US" altLang="en-US"/>
          </a:p>
          <a:p>
            <a:pPr algn="ctr" eaLnBrk="1" hangingPunct="1"/>
            <a:r>
              <a:rPr lang="en-US" altLang="en-US" sz="2000"/>
              <a:t>(complete or partial</a:t>
            </a:r>
          </a:p>
          <a:p>
            <a:pPr algn="ctr" eaLnBrk="1" hangingPunct="1"/>
            <a:r>
              <a:rPr lang="en-US" altLang="en-US" sz="2000"/>
              <a:t>+ index-guiding)</a:t>
            </a:r>
            <a:endParaRPr lang="en-US" altLang="en-US"/>
          </a:p>
        </p:txBody>
      </p:sp>
      <p:pic>
        <p:nvPicPr>
          <p:cNvPr id="133135" name="Picture 10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201988"/>
            <a:ext cx="2743200" cy="243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36" name="Text Box 1041"/>
          <p:cNvSpPr txBox="1">
            <a:spLocks noChangeArrowheads="1"/>
          </p:cNvSpPr>
          <p:nvPr/>
        </p:nvSpPr>
        <p:spPr bwMode="auto">
          <a:xfrm>
            <a:off x="4038600" y="3124200"/>
            <a:ext cx="13081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r" eaLnBrk="1" hangingPunct="1"/>
            <a:r>
              <a:rPr lang="en-US" altLang="en-US" sz="1800"/>
              <a:t>VCSEL</a:t>
            </a:r>
          </a:p>
          <a:p>
            <a:pPr algn="r" eaLnBrk="1" hangingPunct="1"/>
            <a:r>
              <a:rPr lang="en-US" altLang="en-US" sz="1400"/>
              <a:t>[fotonik.dtu.dk]</a:t>
            </a:r>
            <a:endParaRPr lang="en-US" altLang="en-US" sz="1800"/>
          </a:p>
        </p:txBody>
      </p:sp>
      <p:sp>
        <p:nvSpPr>
          <p:cNvPr id="133137" name="Text Box 1042"/>
          <p:cNvSpPr txBox="1">
            <a:spLocks noChangeArrowheads="1"/>
          </p:cNvSpPr>
          <p:nvPr/>
        </p:nvSpPr>
        <p:spPr bwMode="auto">
          <a:xfrm>
            <a:off x="7797800" y="6537325"/>
            <a:ext cx="1270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1400"/>
              <a:t>(planar Si slab)</a:t>
            </a:r>
          </a:p>
        </p:txBody>
      </p:sp>
      <p:grpSp>
        <p:nvGrpSpPr>
          <p:cNvPr id="133138" name="Group 1043"/>
          <p:cNvGrpSpPr>
            <a:grpSpLocks/>
          </p:cNvGrpSpPr>
          <p:nvPr/>
        </p:nvGrpSpPr>
        <p:grpSpPr bwMode="auto">
          <a:xfrm>
            <a:off x="1524000" y="1676400"/>
            <a:ext cx="8915400" cy="3124200"/>
            <a:chOff x="0" y="1056"/>
            <a:chExt cx="5616" cy="1968"/>
          </a:xfrm>
        </p:grpSpPr>
        <p:sp>
          <p:nvSpPr>
            <p:cNvPr id="133139" name="Line 1044"/>
            <p:cNvSpPr>
              <a:spLocks noChangeShapeType="1"/>
            </p:cNvSpPr>
            <p:nvPr/>
          </p:nvSpPr>
          <p:spPr bwMode="auto">
            <a:xfrm>
              <a:off x="0" y="2736"/>
              <a:ext cx="153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0" name="Line 1045"/>
            <p:cNvSpPr>
              <a:spLocks noChangeShapeType="1"/>
            </p:cNvSpPr>
            <p:nvPr/>
          </p:nvSpPr>
          <p:spPr bwMode="auto">
            <a:xfrm flipV="1">
              <a:off x="1536" y="1824"/>
              <a:ext cx="0" cy="9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1" name="Line 1046"/>
            <p:cNvSpPr>
              <a:spLocks noChangeShapeType="1"/>
            </p:cNvSpPr>
            <p:nvPr/>
          </p:nvSpPr>
          <p:spPr bwMode="auto">
            <a:xfrm>
              <a:off x="1536" y="1824"/>
              <a:ext cx="1824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2" name="Line 1047"/>
            <p:cNvSpPr>
              <a:spLocks noChangeShapeType="1"/>
            </p:cNvSpPr>
            <p:nvPr/>
          </p:nvSpPr>
          <p:spPr bwMode="auto">
            <a:xfrm>
              <a:off x="3360" y="1056"/>
              <a:ext cx="0" cy="196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143" name="Line 1048"/>
            <p:cNvSpPr>
              <a:spLocks noChangeShapeType="1"/>
            </p:cNvSpPr>
            <p:nvPr/>
          </p:nvSpPr>
          <p:spPr bwMode="auto">
            <a:xfrm>
              <a:off x="3360" y="3024"/>
              <a:ext cx="2256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32538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09800" y="2209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ＭＳ Ｐゴシック" charset="-128"/>
              </a:rPr>
              <a:t>Why do defects in crystals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trap resonant modes?</a:t>
            </a:r>
            <a:br>
              <a:rPr lang="en-US" altLang="en-US">
                <a:ea typeface="ＭＳ Ｐゴシック" charset="-128"/>
              </a:rPr>
            </a:b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What do the modes look like?</a:t>
            </a:r>
          </a:p>
        </p:txBody>
      </p:sp>
    </p:spTree>
    <p:extLst>
      <p:ext uri="{BB962C8B-B14F-4D97-AF65-F5344CB8AC3E}">
        <p14:creationId xmlns:p14="http://schemas.microsoft.com/office/powerpoint/2010/main" val="1018355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50292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pPr algn="ctr"/>
            <a:r>
              <a:rPr lang="en-US" altLang="en-US" dirty="0">
                <a:latin typeface="Times" pitchFamily="2" charset="0"/>
                <a:ea typeface="ＭＳ Ｐゴシック" charset="-128"/>
              </a:rPr>
              <a:t>Single-Mode Cavity</a:t>
            </a:r>
          </a:p>
        </p:txBody>
      </p:sp>
      <p:sp>
        <p:nvSpPr>
          <p:cNvPr id="140291" name="Text Box 4"/>
          <p:cNvSpPr txBox="1">
            <a:spLocks noChangeArrowheads="1"/>
          </p:cNvSpPr>
          <p:nvPr/>
        </p:nvSpPr>
        <p:spPr bwMode="auto">
          <a:xfrm>
            <a:off x="5334000" y="5497513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1800">
              <a:solidFill>
                <a:srgbClr val="008000"/>
              </a:solidFill>
              <a:latin typeface="Symbol" charset="2"/>
            </a:endParaRP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6792913" y="55006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0293" name="Text Box 6"/>
          <p:cNvSpPr txBox="1">
            <a:spLocks noChangeArrowheads="1"/>
          </p:cNvSpPr>
          <p:nvPr/>
        </p:nvSpPr>
        <p:spPr bwMode="auto">
          <a:xfrm>
            <a:off x="8170863" y="5500688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40294" name="Text Box 7"/>
          <p:cNvSpPr txBox="1">
            <a:spLocks noChangeArrowheads="1"/>
          </p:cNvSpPr>
          <p:nvPr/>
        </p:nvSpPr>
        <p:spPr bwMode="auto">
          <a:xfrm>
            <a:off x="9677400" y="5497513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1800">
              <a:solidFill>
                <a:srgbClr val="008000"/>
              </a:solidFill>
              <a:latin typeface="Symbol" charset="2"/>
            </a:endParaRPr>
          </a:p>
        </p:txBody>
      </p:sp>
      <p:grpSp>
        <p:nvGrpSpPr>
          <p:cNvPr id="140295" name="Group 8"/>
          <p:cNvGrpSpPr>
            <a:grpSpLocks/>
          </p:cNvGrpSpPr>
          <p:nvPr/>
        </p:nvGrpSpPr>
        <p:grpSpPr bwMode="auto">
          <a:xfrm>
            <a:off x="7307264" y="5943600"/>
            <a:ext cx="866775" cy="687388"/>
            <a:chOff x="571" y="3677"/>
            <a:chExt cx="546" cy="433"/>
          </a:xfrm>
        </p:grpSpPr>
        <p:sp>
          <p:nvSpPr>
            <p:cNvPr id="140333" name="Rectangle 9"/>
            <p:cNvSpPr>
              <a:spLocks noChangeArrowheads="1"/>
            </p:cNvSpPr>
            <p:nvPr/>
          </p:nvSpPr>
          <p:spPr bwMode="auto">
            <a:xfrm>
              <a:off x="571" y="3752"/>
              <a:ext cx="33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4" name="AutoShape 10"/>
            <p:cNvSpPr>
              <a:spLocks noChangeArrowheads="1"/>
            </p:cNvSpPr>
            <p:nvPr/>
          </p:nvSpPr>
          <p:spPr bwMode="auto">
            <a:xfrm flipH="1">
              <a:off x="726" y="3752"/>
              <a:ext cx="181" cy="181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400"/>
            </a:p>
          </p:txBody>
        </p:sp>
        <p:sp>
          <p:nvSpPr>
            <p:cNvPr id="140335" name="Text Box 11"/>
            <p:cNvSpPr txBox="1">
              <a:spLocks noChangeArrowheads="1"/>
            </p:cNvSpPr>
            <p:nvPr/>
          </p:nvSpPr>
          <p:spPr bwMode="auto">
            <a:xfrm>
              <a:off x="623" y="3916"/>
              <a:ext cx="177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  <a:latin typeface="Symbol" charset="2"/>
                </a:rPr>
                <a:t>Γ</a:t>
              </a:r>
            </a:p>
          </p:txBody>
        </p:sp>
        <p:sp>
          <p:nvSpPr>
            <p:cNvPr id="140336" name="Text Box 12"/>
            <p:cNvSpPr txBox="1">
              <a:spLocks noChangeArrowheads="1"/>
            </p:cNvSpPr>
            <p:nvPr/>
          </p:nvSpPr>
          <p:spPr bwMode="auto">
            <a:xfrm>
              <a:off x="901" y="3883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40337" name="Text Box 13"/>
            <p:cNvSpPr txBox="1">
              <a:spLocks noChangeArrowheads="1"/>
            </p:cNvSpPr>
            <p:nvPr/>
          </p:nvSpPr>
          <p:spPr bwMode="auto">
            <a:xfrm>
              <a:off x="901" y="3677"/>
              <a:ext cx="2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</a:rPr>
                <a:t>M</a:t>
              </a:r>
            </a:p>
          </p:txBody>
        </p:sp>
      </p:grpSp>
      <p:sp>
        <p:nvSpPr>
          <p:cNvPr id="140296" name="Text Box 15"/>
          <p:cNvSpPr txBox="1">
            <a:spLocks noChangeArrowheads="1"/>
          </p:cNvSpPr>
          <p:nvPr/>
        </p:nvSpPr>
        <p:spPr bwMode="auto">
          <a:xfrm rot="16200000">
            <a:off x="4134644" y="3496469"/>
            <a:ext cx="157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frequency (c/a)</a:t>
            </a:r>
          </a:p>
        </p:txBody>
      </p:sp>
      <p:sp>
        <p:nvSpPr>
          <p:cNvPr id="140297" name="Text Box 16"/>
          <p:cNvSpPr txBox="1">
            <a:spLocks noChangeArrowheads="1"/>
          </p:cNvSpPr>
          <p:nvPr/>
        </p:nvSpPr>
        <p:spPr bwMode="auto">
          <a:xfrm>
            <a:off x="5791201" y="1295400"/>
            <a:ext cx="3592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Bulk Crystal Band Diagram</a:t>
            </a:r>
          </a:p>
        </p:txBody>
      </p:sp>
      <p:grpSp>
        <p:nvGrpSpPr>
          <p:cNvPr id="140298" name="Group 17"/>
          <p:cNvGrpSpPr>
            <a:grpSpLocks/>
          </p:cNvGrpSpPr>
          <p:nvPr/>
        </p:nvGrpSpPr>
        <p:grpSpPr bwMode="auto">
          <a:xfrm>
            <a:off x="2362200" y="1905000"/>
            <a:ext cx="1371600" cy="1371600"/>
            <a:chOff x="336" y="2976"/>
            <a:chExt cx="864" cy="864"/>
          </a:xfrm>
        </p:grpSpPr>
        <p:sp>
          <p:nvSpPr>
            <p:cNvPr id="140308" name="Oval 18"/>
            <p:cNvSpPr>
              <a:spLocks noChangeArrowheads="1"/>
            </p:cNvSpPr>
            <p:nvPr/>
          </p:nvSpPr>
          <p:spPr bwMode="auto">
            <a:xfrm>
              <a:off x="720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09" name="Oval 19"/>
            <p:cNvSpPr>
              <a:spLocks noChangeArrowheads="1"/>
            </p:cNvSpPr>
            <p:nvPr/>
          </p:nvSpPr>
          <p:spPr bwMode="auto">
            <a:xfrm>
              <a:off x="720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0" name="Oval 20"/>
            <p:cNvSpPr>
              <a:spLocks noChangeArrowheads="1"/>
            </p:cNvSpPr>
            <p:nvPr/>
          </p:nvSpPr>
          <p:spPr bwMode="auto">
            <a:xfrm>
              <a:off x="912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1" name="Oval 21"/>
            <p:cNvSpPr>
              <a:spLocks noChangeArrowheads="1"/>
            </p:cNvSpPr>
            <p:nvPr/>
          </p:nvSpPr>
          <p:spPr bwMode="auto">
            <a:xfrm>
              <a:off x="912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2" name="Oval 22"/>
            <p:cNvSpPr>
              <a:spLocks noChangeArrowheads="1"/>
            </p:cNvSpPr>
            <p:nvPr/>
          </p:nvSpPr>
          <p:spPr bwMode="auto">
            <a:xfrm>
              <a:off x="1104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3" name="Oval 23"/>
            <p:cNvSpPr>
              <a:spLocks noChangeArrowheads="1"/>
            </p:cNvSpPr>
            <p:nvPr/>
          </p:nvSpPr>
          <p:spPr bwMode="auto">
            <a:xfrm>
              <a:off x="1104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4" name="Oval 24"/>
            <p:cNvSpPr>
              <a:spLocks noChangeArrowheads="1"/>
            </p:cNvSpPr>
            <p:nvPr/>
          </p:nvSpPr>
          <p:spPr bwMode="auto">
            <a:xfrm>
              <a:off x="738" y="3380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5" name="Oval 25"/>
            <p:cNvSpPr>
              <a:spLocks noChangeArrowheads="1"/>
            </p:cNvSpPr>
            <p:nvPr/>
          </p:nvSpPr>
          <p:spPr bwMode="auto">
            <a:xfrm>
              <a:off x="912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6" name="Oval 26"/>
            <p:cNvSpPr>
              <a:spLocks noChangeArrowheads="1"/>
            </p:cNvSpPr>
            <p:nvPr/>
          </p:nvSpPr>
          <p:spPr bwMode="auto">
            <a:xfrm>
              <a:off x="912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7" name="Oval 27"/>
            <p:cNvSpPr>
              <a:spLocks noChangeArrowheads="1"/>
            </p:cNvSpPr>
            <p:nvPr/>
          </p:nvSpPr>
          <p:spPr bwMode="auto">
            <a:xfrm>
              <a:off x="1104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8" name="Oval 28"/>
            <p:cNvSpPr>
              <a:spLocks noChangeArrowheads="1"/>
            </p:cNvSpPr>
            <p:nvPr/>
          </p:nvSpPr>
          <p:spPr bwMode="auto">
            <a:xfrm>
              <a:off x="1104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9" name="Oval 29"/>
            <p:cNvSpPr>
              <a:spLocks noChangeArrowheads="1"/>
            </p:cNvSpPr>
            <p:nvPr/>
          </p:nvSpPr>
          <p:spPr bwMode="auto">
            <a:xfrm>
              <a:off x="912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0" name="Oval 30"/>
            <p:cNvSpPr>
              <a:spLocks noChangeArrowheads="1"/>
            </p:cNvSpPr>
            <p:nvPr/>
          </p:nvSpPr>
          <p:spPr bwMode="auto">
            <a:xfrm>
              <a:off x="1104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1" name="Oval 31"/>
            <p:cNvSpPr>
              <a:spLocks noChangeArrowheads="1"/>
            </p:cNvSpPr>
            <p:nvPr/>
          </p:nvSpPr>
          <p:spPr bwMode="auto">
            <a:xfrm>
              <a:off x="528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2" name="Oval 32"/>
            <p:cNvSpPr>
              <a:spLocks noChangeArrowheads="1"/>
            </p:cNvSpPr>
            <p:nvPr/>
          </p:nvSpPr>
          <p:spPr bwMode="auto">
            <a:xfrm>
              <a:off x="528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3" name="Oval 33"/>
            <p:cNvSpPr>
              <a:spLocks noChangeArrowheads="1"/>
            </p:cNvSpPr>
            <p:nvPr/>
          </p:nvSpPr>
          <p:spPr bwMode="auto">
            <a:xfrm>
              <a:off x="720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4" name="Oval 34"/>
            <p:cNvSpPr>
              <a:spLocks noChangeArrowheads="1"/>
            </p:cNvSpPr>
            <p:nvPr/>
          </p:nvSpPr>
          <p:spPr bwMode="auto">
            <a:xfrm>
              <a:off x="720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5" name="Oval 35"/>
            <p:cNvSpPr>
              <a:spLocks noChangeArrowheads="1"/>
            </p:cNvSpPr>
            <p:nvPr/>
          </p:nvSpPr>
          <p:spPr bwMode="auto">
            <a:xfrm>
              <a:off x="336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6" name="Oval 36"/>
            <p:cNvSpPr>
              <a:spLocks noChangeArrowheads="1"/>
            </p:cNvSpPr>
            <p:nvPr/>
          </p:nvSpPr>
          <p:spPr bwMode="auto">
            <a:xfrm>
              <a:off x="336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7" name="Oval 37"/>
            <p:cNvSpPr>
              <a:spLocks noChangeArrowheads="1"/>
            </p:cNvSpPr>
            <p:nvPr/>
          </p:nvSpPr>
          <p:spPr bwMode="auto">
            <a:xfrm>
              <a:off x="336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8" name="Oval 38"/>
            <p:cNvSpPr>
              <a:spLocks noChangeArrowheads="1"/>
            </p:cNvSpPr>
            <p:nvPr/>
          </p:nvSpPr>
          <p:spPr bwMode="auto">
            <a:xfrm>
              <a:off x="336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9" name="Oval 39"/>
            <p:cNvSpPr>
              <a:spLocks noChangeArrowheads="1"/>
            </p:cNvSpPr>
            <p:nvPr/>
          </p:nvSpPr>
          <p:spPr bwMode="auto">
            <a:xfrm>
              <a:off x="528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0" name="Oval 40"/>
            <p:cNvSpPr>
              <a:spLocks noChangeArrowheads="1"/>
            </p:cNvSpPr>
            <p:nvPr/>
          </p:nvSpPr>
          <p:spPr bwMode="auto">
            <a:xfrm>
              <a:off x="528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1" name="Oval 41"/>
            <p:cNvSpPr>
              <a:spLocks noChangeArrowheads="1"/>
            </p:cNvSpPr>
            <p:nvPr/>
          </p:nvSpPr>
          <p:spPr bwMode="auto">
            <a:xfrm>
              <a:off x="336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2" name="Oval 42"/>
            <p:cNvSpPr>
              <a:spLocks noChangeArrowheads="1"/>
            </p:cNvSpPr>
            <p:nvPr/>
          </p:nvSpPr>
          <p:spPr bwMode="auto">
            <a:xfrm>
              <a:off x="528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0299" name="Oval 43"/>
          <p:cNvSpPr>
            <a:spLocks noChangeArrowheads="1"/>
          </p:cNvSpPr>
          <p:nvPr/>
        </p:nvSpPr>
        <p:spPr bwMode="auto">
          <a:xfrm>
            <a:off x="8335963" y="3402013"/>
            <a:ext cx="74612" cy="74612"/>
          </a:xfrm>
          <a:prstGeom prst="ellipse">
            <a:avLst/>
          </a:prstGeom>
          <a:solidFill>
            <a:srgbClr val="33CC33"/>
          </a:solidFill>
          <a:ln w="9525">
            <a:solidFill>
              <a:srgbClr val="33CC33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0300" name="Line 44"/>
          <p:cNvSpPr>
            <a:spLocks noChangeShapeType="1"/>
          </p:cNvSpPr>
          <p:nvPr/>
        </p:nvSpPr>
        <p:spPr bwMode="auto">
          <a:xfrm flipV="1">
            <a:off x="8366125" y="3481389"/>
            <a:ext cx="0" cy="200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1" name="Text Box 45"/>
          <p:cNvSpPr txBox="1">
            <a:spLocks noChangeArrowheads="1"/>
          </p:cNvSpPr>
          <p:nvPr/>
        </p:nvSpPr>
        <p:spPr bwMode="auto">
          <a:xfrm>
            <a:off x="1893224" y="3733800"/>
            <a:ext cx="256672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 i="1"/>
              <a:t>point defect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can </a:t>
            </a:r>
            <a:r>
              <a:rPr lang="en-US" altLang="en-US" sz="2400">
                <a:solidFill>
                  <a:srgbClr val="FF0000"/>
                </a:solidFill>
              </a:rPr>
              <a:t>push up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>
                <a:solidFill>
                  <a:srgbClr val="33CC33"/>
                </a:solidFill>
              </a:rPr>
              <a:t>single</a:t>
            </a:r>
            <a:r>
              <a:rPr lang="en-US" altLang="en-US" sz="2400"/>
              <a:t> mode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from the </a:t>
            </a:r>
            <a:r>
              <a:rPr lang="en-US" altLang="en-US" sz="2400">
                <a:solidFill>
                  <a:srgbClr val="FF0000"/>
                </a:solidFill>
              </a:rPr>
              <a:t>band edge</a:t>
            </a:r>
            <a:endParaRPr lang="en-US" altLang="en-US" sz="2400"/>
          </a:p>
        </p:txBody>
      </p:sp>
      <p:sp>
        <p:nvSpPr>
          <p:cNvPr id="140302" name="Text Box 46"/>
          <p:cNvSpPr txBox="1">
            <a:spLocks noChangeArrowheads="1"/>
          </p:cNvSpPr>
          <p:nvPr/>
        </p:nvSpPr>
        <p:spPr bwMode="auto">
          <a:xfrm>
            <a:off x="8199439" y="6142039"/>
            <a:ext cx="1958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(k not conserved)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1752601" y="3340100"/>
            <a:ext cx="8405813" cy="2909888"/>
            <a:chOff x="144" y="2104"/>
            <a:chExt cx="5295" cy="1833"/>
          </a:xfrm>
        </p:grpSpPr>
        <p:sp>
          <p:nvSpPr>
            <p:cNvPr id="140304" name="Rectangle 48"/>
            <p:cNvSpPr>
              <a:spLocks noChangeArrowheads="1"/>
            </p:cNvSpPr>
            <p:nvPr/>
          </p:nvSpPr>
          <p:spPr bwMode="auto">
            <a:xfrm>
              <a:off x="144" y="3408"/>
              <a:ext cx="1947" cy="52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graphicFrame>
          <p:nvGraphicFramePr>
            <p:cNvPr id="140305" name="Object 2"/>
            <p:cNvGraphicFramePr>
              <a:graphicFrameLocks noChangeAspect="1"/>
            </p:cNvGraphicFramePr>
            <p:nvPr/>
          </p:nvGraphicFramePr>
          <p:xfrm>
            <a:off x="5247" y="2231"/>
            <a:ext cx="192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1" name="Equation" r:id="rId4" imgW="482600" imgH="469900" progId="Equation.3">
                    <p:embed/>
                  </p:oleObj>
                </mc:Choice>
                <mc:Fallback>
                  <p:oleObj name="Equation" r:id="rId4" imgW="482600" imgH="469900" progId="Equation.3">
                    <p:embed/>
                    <p:pic>
                      <p:nvPicPr>
                        <p:cNvPr id="140305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7" y="2231"/>
                          <a:ext cx="192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306" name="Object 3"/>
            <p:cNvGraphicFramePr>
              <a:graphicFrameLocks noChangeAspect="1"/>
            </p:cNvGraphicFramePr>
            <p:nvPr/>
          </p:nvGraphicFramePr>
          <p:xfrm>
            <a:off x="4366" y="2104"/>
            <a:ext cx="136" cy="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2" name="Equation" r:id="rId6" imgW="342900" imgH="266700" progId="Equation.3">
                    <p:embed/>
                  </p:oleObj>
                </mc:Choice>
                <mc:Fallback>
                  <p:oleObj name="Equation" r:id="rId6" imgW="342900" imgH="266700" progId="Equation.3">
                    <p:embed/>
                    <p:pic>
                      <p:nvPicPr>
                        <p:cNvPr id="140306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6" y="2104"/>
                          <a:ext cx="136" cy="1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307" name="Object 4"/>
            <p:cNvGraphicFramePr>
              <a:graphicFrameLocks noChangeAspect="1"/>
            </p:cNvGraphicFramePr>
            <p:nvPr/>
          </p:nvGraphicFramePr>
          <p:xfrm>
            <a:off x="192" y="3456"/>
            <a:ext cx="1814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3" name="Equation" r:id="rId8" imgW="4572000" imgH="1028700" progId="Equation.3">
                    <p:embed/>
                  </p:oleObj>
                </mc:Choice>
                <mc:Fallback>
                  <p:oleObj name="Equation" r:id="rId8" imgW="4572000" imgH="1028700" progId="Equation.3">
                    <p:embed/>
                    <p:pic>
                      <p:nvPicPr>
                        <p:cNvPr id="140307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3456"/>
                          <a:ext cx="1814" cy="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4644113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52600"/>
            <a:ext cx="50292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pPr algn="ctr"/>
            <a:r>
              <a:rPr lang="en-US" altLang="ja-JP" dirty="0">
                <a:latin typeface="Times" pitchFamily="2" charset="0"/>
                <a:ea typeface="ＭＳ Ｐゴシック" charset="-128"/>
              </a:rPr>
              <a:t>“Single”-Mode Cavity</a:t>
            </a:r>
            <a:endParaRPr lang="en-US" altLang="en-US" dirty="0">
              <a:latin typeface="Times" pitchFamily="2" charset="0"/>
              <a:ea typeface="ＭＳ Ｐゴシック" charset="-128"/>
            </a:endParaRPr>
          </a:p>
        </p:txBody>
      </p:sp>
      <p:sp>
        <p:nvSpPr>
          <p:cNvPr id="141315" name="Text Box 4"/>
          <p:cNvSpPr txBox="1">
            <a:spLocks noChangeArrowheads="1"/>
          </p:cNvSpPr>
          <p:nvPr/>
        </p:nvSpPr>
        <p:spPr bwMode="auto">
          <a:xfrm>
            <a:off x="5334000" y="5497513"/>
            <a:ext cx="324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G</a:t>
            </a:r>
          </a:p>
        </p:txBody>
      </p:sp>
      <p:sp>
        <p:nvSpPr>
          <p:cNvPr id="141316" name="Text Box 5"/>
          <p:cNvSpPr txBox="1">
            <a:spLocks noChangeArrowheads="1"/>
          </p:cNvSpPr>
          <p:nvPr/>
        </p:nvSpPr>
        <p:spPr bwMode="auto">
          <a:xfrm>
            <a:off x="6792913" y="55006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1317" name="Text Box 6"/>
          <p:cNvSpPr txBox="1">
            <a:spLocks noChangeArrowheads="1"/>
          </p:cNvSpPr>
          <p:nvPr/>
        </p:nvSpPr>
        <p:spPr bwMode="auto">
          <a:xfrm>
            <a:off x="8170863" y="5500688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41318" name="Text Box 7"/>
          <p:cNvSpPr txBox="1">
            <a:spLocks noChangeArrowheads="1"/>
          </p:cNvSpPr>
          <p:nvPr/>
        </p:nvSpPr>
        <p:spPr bwMode="auto">
          <a:xfrm>
            <a:off x="9677400" y="5497513"/>
            <a:ext cx="324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G</a:t>
            </a:r>
          </a:p>
        </p:txBody>
      </p:sp>
      <p:sp>
        <p:nvSpPr>
          <p:cNvPr id="141319" name="Rectangle 8"/>
          <p:cNvSpPr>
            <a:spLocks noChangeArrowheads="1"/>
          </p:cNvSpPr>
          <p:nvPr/>
        </p:nvSpPr>
        <p:spPr bwMode="auto">
          <a:xfrm>
            <a:off x="7307263" y="6062663"/>
            <a:ext cx="533400" cy="5318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0" name="AutoShape 9"/>
          <p:cNvSpPr>
            <a:spLocks noChangeArrowheads="1"/>
          </p:cNvSpPr>
          <p:nvPr/>
        </p:nvSpPr>
        <p:spPr bwMode="auto">
          <a:xfrm flipH="1">
            <a:off x="7553325" y="6062664"/>
            <a:ext cx="287338" cy="287337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</p:txBody>
      </p:sp>
      <p:sp>
        <p:nvSpPr>
          <p:cNvPr id="141321" name="Text Box 10"/>
          <p:cNvSpPr txBox="1">
            <a:spLocks noChangeArrowheads="1"/>
          </p:cNvSpPr>
          <p:nvPr/>
        </p:nvSpPr>
        <p:spPr bwMode="auto">
          <a:xfrm>
            <a:off x="7389813" y="6323014"/>
            <a:ext cx="2808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141322" name="Text Box 11"/>
          <p:cNvSpPr txBox="1">
            <a:spLocks noChangeArrowheads="1"/>
          </p:cNvSpPr>
          <p:nvPr/>
        </p:nvSpPr>
        <p:spPr bwMode="auto">
          <a:xfrm>
            <a:off x="7831139" y="6270625"/>
            <a:ext cx="3127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1323" name="Text Box 12"/>
          <p:cNvSpPr txBox="1">
            <a:spLocks noChangeArrowheads="1"/>
          </p:cNvSpPr>
          <p:nvPr/>
        </p:nvSpPr>
        <p:spPr bwMode="auto">
          <a:xfrm>
            <a:off x="7831138" y="5943600"/>
            <a:ext cx="342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41324" name="Text Box 14"/>
          <p:cNvSpPr txBox="1">
            <a:spLocks noChangeArrowheads="1"/>
          </p:cNvSpPr>
          <p:nvPr/>
        </p:nvSpPr>
        <p:spPr bwMode="auto">
          <a:xfrm rot="-5400000">
            <a:off x="4134644" y="3496469"/>
            <a:ext cx="157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frequency (c/a)</a:t>
            </a:r>
          </a:p>
        </p:txBody>
      </p:sp>
      <p:sp>
        <p:nvSpPr>
          <p:cNvPr id="141325" name="Text Box 15"/>
          <p:cNvSpPr txBox="1">
            <a:spLocks noChangeArrowheads="1"/>
          </p:cNvSpPr>
          <p:nvPr/>
        </p:nvSpPr>
        <p:spPr bwMode="auto">
          <a:xfrm>
            <a:off x="5791201" y="1295400"/>
            <a:ext cx="3592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Bulk Crystal Band Diagram</a:t>
            </a:r>
          </a:p>
        </p:txBody>
      </p:sp>
      <p:sp>
        <p:nvSpPr>
          <p:cNvPr id="141326" name="Oval 16"/>
          <p:cNvSpPr>
            <a:spLocks noChangeArrowheads="1"/>
          </p:cNvSpPr>
          <p:nvPr/>
        </p:nvSpPr>
        <p:spPr bwMode="auto">
          <a:xfrm>
            <a:off x="29718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7" name="Oval 17"/>
          <p:cNvSpPr>
            <a:spLocks noChangeArrowheads="1"/>
          </p:cNvSpPr>
          <p:nvPr/>
        </p:nvSpPr>
        <p:spPr bwMode="auto">
          <a:xfrm>
            <a:off x="29718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8" name="Oval 18"/>
          <p:cNvSpPr>
            <a:spLocks noChangeArrowheads="1"/>
          </p:cNvSpPr>
          <p:nvPr/>
        </p:nvSpPr>
        <p:spPr bwMode="auto">
          <a:xfrm>
            <a:off x="32766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9" name="Oval 19"/>
          <p:cNvSpPr>
            <a:spLocks noChangeArrowheads="1"/>
          </p:cNvSpPr>
          <p:nvPr/>
        </p:nvSpPr>
        <p:spPr bwMode="auto">
          <a:xfrm>
            <a:off x="32766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0" name="Oval 20"/>
          <p:cNvSpPr>
            <a:spLocks noChangeArrowheads="1"/>
          </p:cNvSpPr>
          <p:nvPr/>
        </p:nvSpPr>
        <p:spPr bwMode="auto">
          <a:xfrm>
            <a:off x="35814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1" name="Oval 21"/>
          <p:cNvSpPr>
            <a:spLocks noChangeArrowheads="1"/>
          </p:cNvSpPr>
          <p:nvPr/>
        </p:nvSpPr>
        <p:spPr bwMode="auto">
          <a:xfrm>
            <a:off x="35814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2" name="Oval 22"/>
          <p:cNvSpPr>
            <a:spLocks noChangeArrowheads="1"/>
          </p:cNvSpPr>
          <p:nvPr/>
        </p:nvSpPr>
        <p:spPr bwMode="auto">
          <a:xfrm>
            <a:off x="2895601" y="2428876"/>
            <a:ext cx="314325" cy="314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3" name="Oval 23"/>
          <p:cNvSpPr>
            <a:spLocks noChangeArrowheads="1"/>
          </p:cNvSpPr>
          <p:nvPr/>
        </p:nvSpPr>
        <p:spPr bwMode="auto">
          <a:xfrm>
            <a:off x="32766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4" name="Oval 24"/>
          <p:cNvSpPr>
            <a:spLocks noChangeArrowheads="1"/>
          </p:cNvSpPr>
          <p:nvPr/>
        </p:nvSpPr>
        <p:spPr bwMode="auto">
          <a:xfrm>
            <a:off x="32766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5" name="Oval 25"/>
          <p:cNvSpPr>
            <a:spLocks noChangeArrowheads="1"/>
          </p:cNvSpPr>
          <p:nvPr/>
        </p:nvSpPr>
        <p:spPr bwMode="auto">
          <a:xfrm>
            <a:off x="35814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6" name="Oval 26"/>
          <p:cNvSpPr>
            <a:spLocks noChangeArrowheads="1"/>
          </p:cNvSpPr>
          <p:nvPr/>
        </p:nvSpPr>
        <p:spPr bwMode="auto">
          <a:xfrm>
            <a:off x="35814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7" name="Oval 27"/>
          <p:cNvSpPr>
            <a:spLocks noChangeArrowheads="1"/>
          </p:cNvSpPr>
          <p:nvPr/>
        </p:nvSpPr>
        <p:spPr bwMode="auto">
          <a:xfrm>
            <a:off x="32766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8" name="Oval 28"/>
          <p:cNvSpPr>
            <a:spLocks noChangeArrowheads="1"/>
          </p:cNvSpPr>
          <p:nvPr/>
        </p:nvSpPr>
        <p:spPr bwMode="auto">
          <a:xfrm>
            <a:off x="35814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9" name="Oval 29"/>
          <p:cNvSpPr>
            <a:spLocks noChangeArrowheads="1"/>
          </p:cNvSpPr>
          <p:nvPr/>
        </p:nvSpPr>
        <p:spPr bwMode="auto">
          <a:xfrm>
            <a:off x="26670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0" name="Oval 30"/>
          <p:cNvSpPr>
            <a:spLocks noChangeArrowheads="1"/>
          </p:cNvSpPr>
          <p:nvPr/>
        </p:nvSpPr>
        <p:spPr bwMode="auto">
          <a:xfrm>
            <a:off x="26670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1" name="Oval 31"/>
          <p:cNvSpPr>
            <a:spLocks noChangeArrowheads="1"/>
          </p:cNvSpPr>
          <p:nvPr/>
        </p:nvSpPr>
        <p:spPr bwMode="auto">
          <a:xfrm>
            <a:off x="29718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2" name="Oval 32"/>
          <p:cNvSpPr>
            <a:spLocks noChangeArrowheads="1"/>
          </p:cNvSpPr>
          <p:nvPr/>
        </p:nvSpPr>
        <p:spPr bwMode="auto">
          <a:xfrm>
            <a:off x="29718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3" name="Oval 33"/>
          <p:cNvSpPr>
            <a:spLocks noChangeArrowheads="1"/>
          </p:cNvSpPr>
          <p:nvPr/>
        </p:nvSpPr>
        <p:spPr bwMode="auto">
          <a:xfrm>
            <a:off x="23622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4" name="Oval 34"/>
          <p:cNvSpPr>
            <a:spLocks noChangeArrowheads="1"/>
          </p:cNvSpPr>
          <p:nvPr/>
        </p:nvSpPr>
        <p:spPr bwMode="auto">
          <a:xfrm>
            <a:off x="23622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5" name="Oval 35"/>
          <p:cNvSpPr>
            <a:spLocks noChangeArrowheads="1"/>
          </p:cNvSpPr>
          <p:nvPr/>
        </p:nvSpPr>
        <p:spPr bwMode="auto">
          <a:xfrm>
            <a:off x="23622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6" name="Oval 36"/>
          <p:cNvSpPr>
            <a:spLocks noChangeArrowheads="1"/>
          </p:cNvSpPr>
          <p:nvPr/>
        </p:nvSpPr>
        <p:spPr bwMode="auto">
          <a:xfrm>
            <a:off x="23622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7" name="Oval 37"/>
          <p:cNvSpPr>
            <a:spLocks noChangeArrowheads="1"/>
          </p:cNvSpPr>
          <p:nvPr/>
        </p:nvSpPr>
        <p:spPr bwMode="auto">
          <a:xfrm>
            <a:off x="26670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8" name="Oval 38"/>
          <p:cNvSpPr>
            <a:spLocks noChangeArrowheads="1"/>
          </p:cNvSpPr>
          <p:nvPr/>
        </p:nvSpPr>
        <p:spPr bwMode="auto">
          <a:xfrm>
            <a:off x="26670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9" name="Oval 39"/>
          <p:cNvSpPr>
            <a:spLocks noChangeArrowheads="1"/>
          </p:cNvSpPr>
          <p:nvPr/>
        </p:nvSpPr>
        <p:spPr bwMode="auto">
          <a:xfrm>
            <a:off x="23622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50" name="Oval 40"/>
          <p:cNvSpPr>
            <a:spLocks noChangeArrowheads="1"/>
          </p:cNvSpPr>
          <p:nvPr/>
        </p:nvSpPr>
        <p:spPr bwMode="auto">
          <a:xfrm>
            <a:off x="26670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51" name="Oval 41"/>
          <p:cNvSpPr>
            <a:spLocks noChangeArrowheads="1"/>
          </p:cNvSpPr>
          <p:nvPr/>
        </p:nvSpPr>
        <p:spPr bwMode="auto">
          <a:xfrm>
            <a:off x="6897688" y="3362326"/>
            <a:ext cx="74612" cy="74613"/>
          </a:xfrm>
          <a:prstGeom prst="ellipse">
            <a:avLst/>
          </a:prstGeom>
          <a:solidFill>
            <a:srgbClr val="33CC33"/>
          </a:solidFill>
          <a:ln w="9525">
            <a:solidFill>
              <a:srgbClr val="33CC33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52" name="Line 42"/>
          <p:cNvSpPr>
            <a:spLocks noChangeShapeType="1"/>
          </p:cNvSpPr>
          <p:nvPr/>
        </p:nvSpPr>
        <p:spPr bwMode="auto">
          <a:xfrm flipH="1">
            <a:off x="6934200" y="2882900"/>
            <a:ext cx="1588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353" name="Text Box 43"/>
          <p:cNvSpPr txBox="1">
            <a:spLocks noChangeArrowheads="1"/>
          </p:cNvSpPr>
          <p:nvPr/>
        </p:nvSpPr>
        <p:spPr bwMode="auto">
          <a:xfrm>
            <a:off x="2079150" y="3733801"/>
            <a:ext cx="219964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 i="1"/>
              <a:t>point defect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can </a:t>
            </a:r>
            <a:r>
              <a:rPr lang="en-US" altLang="en-US" sz="2400">
                <a:solidFill>
                  <a:srgbClr val="FF0000"/>
                </a:solidFill>
              </a:rPr>
              <a:t>pull down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ja-JP" altLang="en-US" sz="2400">
                <a:solidFill>
                  <a:srgbClr val="33CC33"/>
                </a:solidFill>
              </a:rPr>
              <a:t>“</a:t>
            </a:r>
            <a:r>
              <a:rPr lang="en-US" altLang="ja-JP" sz="2400">
                <a:solidFill>
                  <a:srgbClr val="33CC33"/>
                </a:solidFill>
              </a:rPr>
              <a:t>single</a:t>
            </a:r>
            <a:r>
              <a:rPr lang="ja-JP" altLang="en-US" sz="2400">
                <a:solidFill>
                  <a:srgbClr val="33CC33"/>
                </a:solidFill>
              </a:rPr>
              <a:t>”</a:t>
            </a:r>
            <a:r>
              <a:rPr lang="en-US" altLang="ja-JP" sz="2400"/>
              <a:t> mode</a:t>
            </a:r>
            <a:endParaRPr lang="en-US" altLang="en-US" sz="2400"/>
          </a:p>
        </p:txBody>
      </p:sp>
      <p:sp>
        <p:nvSpPr>
          <p:cNvPr id="141354" name="Text Box 44"/>
          <p:cNvSpPr txBox="1">
            <a:spLocks noChangeArrowheads="1"/>
          </p:cNvSpPr>
          <p:nvPr/>
        </p:nvSpPr>
        <p:spPr bwMode="auto">
          <a:xfrm>
            <a:off x="8199439" y="6142039"/>
            <a:ext cx="1958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(k not conserved)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1639889" y="5105400"/>
            <a:ext cx="6461125" cy="1435100"/>
            <a:chOff x="73" y="3216"/>
            <a:chExt cx="4070" cy="904"/>
          </a:xfrm>
        </p:grpSpPr>
        <p:sp>
          <p:nvSpPr>
            <p:cNvPr id="141356" name="Text Box 46"/>
            <p:cNvSpPr txBox="1">
              <a:spLocks noChangeArrowheads="1"/>
            </p:cNvSpPr>
            <p:nvPr/>
          </p:nvSpPr>
          <p:spPr bwMode="auto">
            <a:xfrm>
              <a:off x="3704" y="3663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</a:rPr>
                <a:t>X</a:t>
              </a:r>
            </a:p>
          </p:txBody>
        </p:sp>
        <p:grpSp>
          <p:nvGrpSpPr>
            <p:cNvPr id="141357" name="Group 47"/>
            <p:cNvGrpSpPr>
              <a:grpSpLocks/>
            </p:cNvGrpSpPr>
            <p:nvPr/>
          </p:nvGrpSpPr>
          <p:grpSpPr bwMode="auto">
            <a:xfrm>
              <a:off x="73" y="3216"/>
              <a:ext cx="4070" cy="904"/>
              <a:chOff x="73" y="3216"/>
              <a:chExt cx="4070" cy="904"/>
            </a:xfrm>
          </p:grpSpPr>
          <p:sp>
            <p:nvSpPr>
              <p:cNvPr id="141358" name="Rectangle 48"/>
              <p:cNvSpPr>
                <a:spLocks noChangeArrowheads="1"/>
              </p:cNvSpPr>
              <p:nvPr/>
            </p:nvSpPr>
            <p:spPr bwMode="auto">
              <a:xfrm>
                <a:off x="73" y="3216"/>
                <a:ext cx="2205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…here, </a:t>
                </a:r>
                <a:r>
                  <a:rPr lang="en-US" altLang="en-US" sz="2400">
                    <a:solidFill>
                      <a:srgbClr val="FF0000"/>
                    </a:solidFill>
                  </a:rPr>
                  <a:t>doubly-</a:t>
                </a:r>
                <a:r>
                  <a:rPr lang="en-US" altLang="en-US" sz="2400" i="1">
                    <a:solidFill>
                      <a:srgbClr val="FF0000"/>
                    </a:solidFill>
                  </a:rPr>
                  <a:t>degenerate</a:t>
                </a:r>
                <a:endParaRPr lang="en-US" altLang="en-US" sz="240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(</a:t>
                </a:r>
                <a:r>
                  <a:rPr lang="en-US" altLang="en-US" sz="2400" i="1"/>
                  <a:t>two</a:t>
                </a:r>
                <a:r>
                  <a:rPr lang="en-US" altLang="en-US" sz="2400"/>
                  <a:t> states at </a:t>
                </a:r>
                <a:r>
                  <a:rPr lang="en-US" altLang="en-US" sz="2400" i="1"/>
                  <a:t>same</a:t>
                </a:r>
                <a:r>
                  <a:rPr lang="en-US" altLang="en-US" sz="2400"/>
                  <a:t> </a:t>
                </a:r>
                <a:r>
                  <a:rPr lang="en-US" altLang="en-US" sz="2400">
                    <a:latin typeface="Symbol" charset="2"/>
                  </a:rPr>
                  <a:t>ω</a:t>
                </a:r>
                <a:r>
                  <a:rPr lang="en-US" altLang="en-US" sz="2400"/>
                  <a:t>)</a:t>
                </a:r>
              </a:p>
            </p:txBody>
          </p:sp>
          <p:sp>
            <p:nvSpPr>
              <p:cNvPr id="141359" name="Oval 49"/>
              <p:cNvSpPr>
                <a:spLocks noChangeArrowheads="1"/>
              </p:cNvSpPr>
              <p:nvPr/>
            </p:nvSpPr>
            <p:spPr bwMode="auto">
              <a:xfrm>
                <a:off x="3729" y="3671"/>
                <a:ext cx="144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1360" name="Oval 50"/>
              <p:cNvSpPr>
                <a:spLocks noChangeArrowheads="1"/>
              </p:cNvSpPr>
              <p:nvPr/>
            </p:nvSpPr>
            <p:spPr bwMode="auto">
              <a:xfrm>
                <a:off x="3999" y="3961"/>
                <a:ext cx="144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04245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ChangeArrowheads="1"/>
          </p:cNvSpPr>
          <p:nvPr/>
        </p:nvSpPr>
        <p:spPr bwMode="auto">
          <a:xfrm>
            <a:off x="3441700" y="511176"/>
            <a:ext cx="5373688" cy="379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Tunable Cavity Modes</a:t>
            </a:r>
          </a:p>
        </p:txBody>
      </p:sp>
      <p:sp>
        <p:nvSpPr>
          <p:cNvPr id="142339" name="Text Box 4"/>
          <p:cNvSpPr txBox="1">
            <a:spLocks noChangeArrowheads="1"/>
          </p:cNvSpPr>
          <p:nvPr/>
        </p:nvSpPr>
        <p:spPr bwMode="auto">
          <a:xfrm>
            <a:off x="1905000" y="5181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E</a:t>
            </a:r>
            <a:r>
              <a:rPr lang="en-US" altLang="en-US" sz="2400" i="1" baseline="-25000"/>
              <a:t>z</a:t>
            </a:r>
            <a:r>
              <a:rPr lang="en-US" altLang="en-US" sz="2400"/>
              <a:t>:</a:t>
            </a:r>
          </a:p>
        </p:txBody>
      </p:sp>
      <p:pic>
        <p:nvPicPr>
          <p:cNvPr id="142340" name="Picture 5" descr="e.small.png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6" descr="ep.png 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2" name="Picture 7" descr="ep2.png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4495801"/>
            <a:ext cx="199231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143000"/>
            <a:ext cx="6985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4" name="Text Box 9"/>
          <p:cNvSpPr txBox="1">
            <a:spLocks noChangeArrowheads="1"/>
          </p:cNvSpPr>
          <p:nvPr/>
        </p:nvSpPr>
        <p:spPr bwMode="auto">
          <a:xfrm rot="-5400000">
            <a:off x="3359944" y="2256632"/>
            <a:ext cx="1541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latin typeface="Helvetica" charset="0"/>
              </a:rPr>
              <a:t>frequency (c/a)</a:t>
            </a:r>
          </a:p>
        </p:txBody>
      </p:sp>
      <p:sp>
        <p:nvSpPr>
          <p:cNvPr id="142345" name="Text Box 10"/>
          <p:cNvSpPr txBox="1">
            <a:spLocks noChangeArrowheads="1"/>
          </p:cNvSpPr>
          <p:nvPr/>
        </p:nvSpPr>
        <p:spPr bwMode="auto">
          <a:xfrm>
            <a:off x="3416300" y="64150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monopole</a:t>
            </a:r>
          </a:p>
        </p:txBody>
      </p:sp>
      <p:sp>
        <p:nvSpPr>
          <p:cNvPr id="142346" name="Text Box 11"/>
          <p:cNvSpPr txBox="1">
            <a:spLocks noChangeArrowheads="1"/>
          </p:cNvSpPr>
          <p:nvPr/>
        </p:nvSpPr>
        <p:spPr bwMode="auto">
          <a:xfrm>
            <a:off x="6999288" y="64150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dipole</a:t>
            </a:r>
          </a:p>
        </p:txBody>
      </p:sp>
    </p:spTree>
    <p:extLst>
      <p:ext uri="{BB962C8B-B14F-4D97-AF65-F5344CB8AC3E}">
        <p14:creationId xmlns:p14="http://schemas.microsoft.com/office/powerpoint/2010/main" val="255664942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ChangeArrowheads="1"/>
          </p:cNvSpPr>
          <p:nvPr/>
        </p:nvSpPr>
        <p:spPr bwMode="auto">
          <a:xfrm>
            <a:off x="3441700" y="511176"/>
            <a:ext cx="5373688" cy="379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3362" name="Rectangle 3"/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Tunable Cavity Modes</a:t>
            </a:r>
          </a:p>
        </p:txBody>
      </p:sp>
      <p:sp>
        <p:nvSpPr>
          <p:cNvPr id="143363" name="Text Box 4"/>
          <p:cNvSpPr txBox="1">
            <a:spLocks noChangeArrowheads="1"/>
          </p:cNvSpPr>
          <p:nvPr/>
        </p:nvSpPr>
        <p:spPr bwMode="auto">
          <a:xfrm>
            <a:off x="1905000" y="5181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E</a:t>
            </a:r>
            <a:r>
              <a:rPr lang="en-US" altLang="en-US" sz="2400" i="1" baseline="-25000"/>
              <a:t>z</a:t>
            </a:r>
            <a:r>
              <a:rPr lang="en-US" altLang="en-US" sz="2400"/>
              <a:t>:</a:t>
            </a:r>
          </a:p>
        </p:txBody>
      </p:sp>
      <p:sp>
        <p:nvSpPr>
          <p:cNvPr id="143364" name="Rectangle 5"/>
          <p:cNvSpPr>
            <a:spLocks noChangeArrowheads="1"/>
          </p:cNvSpPr>
          <p:nvPr/>
        </p:nvSpPr>
        <p:spPr bwMode="auto">
          <a:xfrm>
            <a:off x="2590800" y="990600"/>
            <a:ext cx="7010400" cy="297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143365" name="Picture 6" descr="e.k03.b01.z.tm.png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600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6" name="Picture 7" descr="e.k02.b02.z.tm.png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600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7" name="Picture 8" descr=" e.rot.png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600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8" name="Text Box 9"/>
          <p:cNvSpPr txBox="1">
            <a:spLocks noChangeArrowheads="1"/>
          </p:cNvSpPr>
          <p:nvPr/>
        </p:nvSpPr>
        <p:spPr bwMode="auto">
          <a:xfrm>
            <a:off x="3048001" y="1143000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band #1 at M</a:t>
            </a:r>
          </a:p>
        </p:txBody>
      </p:sp>
      <p:sp>
        <p:nvSpPr>
          <p:cNvPr id="143369" name="Text Box 10"/>
          <p:cNvSpPr txBox="1">
            <a:spLocks noChangeArrowheads="1"/>
          </p:cNvSpPr>
          <p:nvPr/>
        </p:nvSpPr>
        <p:spPr bwMode="auto">
          <a:xfrm>
            <a:off x="6505576" y="1143001"/>
            <a:ext cx="20393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band #2 at X</a:t>
            </a:r>
            <a:r>
              <a:rPr lang="ja-JP" altLang="en-US" sz="2400"/>
              <a:t>’</a:t>
            </a:r>
            <a:r>
              <a:rPr lang="en-US" altLang="ja-JP" sz="2400"/>
              <a:t>s</a:t>
            </a:r>
            <a:endParaRPr lang="en-US" altLang="en-US" sz="2400"/>
          </a:p>
        </p:txBody>
      </p:sp>
      <p:pic>
        <p:nvPicPr>
          <p:cNvPr id="143370" name="Picture 11" descr="e.small.png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1" name="Picture 12" descr="ep.png 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2" name="Picture 13" descr="ep2.png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1" y="4495801"/>
            <a:ext cx="199231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73" name="Freeform 14"/>
          <p:cNvSpPr>
            <a:spLocks/>
          </p:cNvSpPr>
          <p:nvPr/>
        </p:nvSpPr>
        <p:spPr bwMode="auto">
          <a:xfrm>
            <a:off x="9372601" y="2971800"/>
            <a:ext cx="671513" cy="2552700"/>
          </a:xfrm>
          <a:custGeom>
            <a:avLst/>
            <a:gdLst>
              <a:gd name="T0" fmla="*/ 2147483646 w 423"/>
              <a:gd name="T1" fmla="*/ 0 h 1608"/>
              <a:gd name="T2" fmla="*/ 2147483646 w 423"/>
              <a:gd name="T3" fmla="*/ 2147483646 h 1608"/>
              <a:gd name="T4" fmla="*/ 2147483646 w 423"/>
              <a:gd name="T5" fmla="*/ 2147483646 h 1608"/>
              <a:gd name="T6" fmla="*/ 2147483646 w 423"/>
              <a:gd name="T7" fmla="*/ 2147483646 h 1608"/>
              <a:gd name="T8" fmla="*/ 0 w 423"/>
              <a:gd name="T9" fmla="*/ 2147483646 h 1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3"/>
              <a:gd name="T16" fmla="*/ 0 h 1608"/>
              <a:gd name="T17" fmla="*/ 423 w 423"/>
              <a:gd name="T18" fmla="*/ 1608 h 1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3" h="1608">
                <a:moveTo>
                  <a:pt x="96" y="0"/>
                </a:moveTo>
                <a:cubicBezTo>
                  <a:pt x="220" y="264"/>
                  <a:pt x="344" y="528"/>
                  <a:pt x="384" y="768"/>
                </a:cubicBezTo>
                <a:cubicBezTo>
                  <a:pt x="423" y="1007"/>
                  <a:pt x="384" y="1303"/>
                  <a:pt x="336" y="1440"/>
                </a:cubicBezTo>
                <a:cubicBezTo>
                  <a:pt x="287" y="1576"/>
                  <a:pt x="152" y="1560"/>
                  <a:pt x="96" y="1584"/>
                </a:cubicBezTo>
                <a:cubicBezTo>
                  <a:pt x="40" y="1608"/>
                  <a:pt x="20" y="1596"/>
                  <a:pt x="0" y="158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4" name="Text Box 15"/>
          <p:cNvSpPr txBox="1">
            <a:spLocks noChangeArrowheads="1"/>
          </p:cNvSpPr>
          <p:nvPr/>
        </p:nvSpPr>
        <p:spPr bwMode="auto">
          <a:xfrm rot="5400000">
            <a:off x="8294688" y="3892551"/>
            <a:ext cx="382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multiply by</a:t>
            </a:r>
            <a:r>
              <a:rPr lang="en-US" altLang="en-US" sz="2400">
                <a:solidFill>
                  <a:schemeClr val="accent2"/>
                </a:solidFill>
              </a:rPr>
              <a:t> exponential decay</a:t>
            </a:r>
          </a:p>
        </p:txBody>
      </p:sp>
      <p:sp>
        <p:nvSpPr>
          <p:cNvPr id="143375" name="Freeform 16"/>
          <p:cNvSpPr>
            <a:spLocks/>
          </p:cNvSpPr>
          <p:nvPr/>
        </p:nvSpPr>
        <p:spPr bwMode="auto">
          <a:xfrm>
            <a:off x="4876801" y="2819400"/>
            <a:ext cx="671513" cy="2552700"/>
          </a:xfrm>
          <a:custGeom>
            <a:avLst/>
            <a:gdLst>
              <a:gd name="T0" fmla="*/ 2147483646 w 423"/>
              <a:gd name="T1" fmla="*/ 0 h 1608"/>
              <a:gd name="T2" fmla="*/ 2147483646 w 423"/>
              <a:gd name="T3" fmla="*/ 2147483646 h 1608"/>
              <a:gd name="T4" fmla="*/ 2147483646 w 423"/>
              <a:gd name="T5" fmla="*/ 2147483646 h 1608"/>
              <a:gd name="T6" fmla="*/ 2147483646 w 423"/>
              <a:gd name="T7" fmla="*/ 2147483646 h 1608"/>
              <a:gd name="T8" fmla="*/ 0 w 423"/>
              <a:gd name="T9" fmla="*/ 2147483646 h 1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3"/>
              <a:gd name="T16" fmla="*/ 0 h 1608"/>
              <a:gd name="T17" fmla="*/ 423 w 423"/>
              <a:gd name="T18" fmla="*/ 1608 h 1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3" h="1608">
                <a:moveTo>
                  <a:pt x="96" y="0"/>
                </a:moveTo>
                <a:cubicBezTo>
                  <a:pt x="220" y="264"/>
                  <a:pt x="344" y="528"/>
                  <a:pt x="384" y="768"/>
                </a:cubicBezTo>
                <a:cubicBezTo>
                  <a:pt x="423" y="1007"/>
                  <a:pt x="384" y="1303"/>
                  <a:pt x="336" y="1440"/>
                </a:cubicBezTo>
                <a:cubicBezTo>
                  <a:pt x="287" y="1576"/>
                  <a:pt x="152" y="1560"/>
                  <a:pt x="96" y="1584"/>
                </a:cubicBezTo>
                <a:cubicBezTo>
                  <a:pt x="40" y="1608"/>
                  <a:pt x="20" y="1596"/>
                  <a:pt x="0" y="1584"/>
                </a:cubicBez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6" name="Text Box 17"/>
          <p:cNvSpPr txBox="1">
            <a:spLocks noChangeArrowheads="1"/>
          </p:cNvSpPr>
          <p:nvPr/>
        </p:nvSpPr>
        <p:spPr bwMode="auto">
          <a:xfrm>
            <a:off x="3416300" y="64150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monopole</a:t>
            </a:r>
          </a:p>
        </p:txBody>
      </p:sp>
      <p:sp>
        <p:nvSpPr>
          <p:cNvPr id="143377" name="Text Box 18"/>
          <p:cNvSpPr txBox="1">
            <a:spLocks noChangeArrowheads="1"/>
          </p:cNvSpPr>
          <p:nvPr/>
        </p:nvSpPr>
        <p:spPr bwMode="auto">
          <a:xfrm>
            <a:off x="6999288" y="64150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dipole</a:t>
            </a:r>
          </a:p>
        </p:txBody>
      </p:sp>
    </p:spTree>
    <p:extLst>
      <p:ext uri="{BB962C8B-B14F-4D97-AF65-F5344CB8AC3E}">
        <p14:creationId xmlns:p14="http://schemas.microsoft.com/office/powerpoint/2010/main" val="172458565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CDA23-94D2-4441-A04C-87805291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949610" cy="1325563"/>
          </a:xfrm>
        </p:spPr>
        <p:txBody>
          <a:bodyPr/>
          <a:lstStyle/>
          <a:p>
            <a:r>
              <a:rPr lang="en-US" dirty="0"/>
              <a:t>More defect modes (4 out of 5 C</a:t>
            </a:r>
            <a:r>
              <a:rPr lang="en-US" baseline="-25000" dirty="0"/>
              <a:t>4v</a:t>
            </a:r>
            <a:r>
              <a:rPr lang="en-US" dirty="0"/>
              <a:t> </a:t>
            </a:r>
            <a:r>
              <a:rPr lang="en-US" dirty="0" err="1"/>
              <a:t>irreps</a:t>
            </a:r>
            <a:r>
              <a:rPr lang="en-US" dirty="0"/>
              <a:t> here)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337853-6EAF-1940-A77E-4AEDC6F4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27" y="1612118"/>
            <a:ext cx="6448192" cy="43116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5C202F-0BE8-0845-A882-BC45D6B3E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919" y="1152939"/>
            <a:ext cx="5304257" cy="570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69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ChangeArrowheads="1"/>
          </p:cNvSpPr>
          <p:nvPr/>
        </p:nvSpPr>
        <p:spPr bwMode="auto">
          <a:xfrm>
            <a:off x="6019800" y="1905000"/>
            <a:ext cx="4114800" cy="396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charset="-128"/>
              </a:rPr>
              <a:t>Intentional </a:t>
            </a:r>
            <a:r>
              <a:rPr lang="en-US" altLang="ja-JP" dirty="0">
                <a:solidFill>
                  <a:srgbClr val="FF0000"/>
                </a:solidFill>
                <a:ea typeface="ＭＳ Ｐゴシック" charset="-128"/>
              </a:rPr>
              <a:t>“defects” are good</a:t>
            </a:r>
            <a:endParaRPr lang="en-US" altLang="en-US" dirty="0">
              <a:ea typeface="ＭＳ Ｐゴシック" charset="-128"/>
            </a:endParaRPr>
          </a:p>
        </p:txBody>
      </p:sp>
      <p:pic>
        <p:nvPicPr>
          <p:cNvPr id="144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1" r="17685" b="18556"/>
          <a:stretch>
            <a:fillRect/>
          </a:stretch>
        </p:blipFill>
        <p:spPr bwMode="auto">
          <a:xfrm>
            <a:off x="2209800" y="2949576"/>
            <a:ext cx="3398838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2667000" y="2133600"/>
            <a:ext cx="2374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microcavities</a:t>
            </a:r>
          </a:p>
        </p:txBody>
      </p:sp>
      <p:pic>
        <p:nvPicPr>
          <p:cNvPr id="144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911476"/>
            <a:ext cx="24638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0" name="Rectangle 7"/>
          <p:cNvSpPr>
            <a:spLocks noChangeArrowheads="1"/>
          </p:cNvSpPr>
          <p:nvPr/>
        </p:nvSpPr>
        <p:spPr bwMode="auto">
          <a:xfrm>
            <a:off x="6324600" y="2147889"/>
            <a:ext cx="3799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waveguides</a:t>
            </a:r>
            <a:r>
              <a:rPr lang="en-US" altLang="en-US"/>
              <a:t> (</a:t>
            </a:r>
            <a:r>
              <a:rPr lang="ja-JP" altLang="en-US"/>
              <a:t>“</a:t>
            </a:r>
            <a:r>
              <a:rPr lang="en-US" altLang="ja-JP"/>
              <a:t>wires</a:t>
            </a:r>
            <a:r>
              <a:rPr lang="ja-JP" altLang="en-US"/>
              <a:t>”</a:t>
            </a:r>
            <a:r>
              <a:rPr lang="en-US" altLang="ja-JP"/>
              <a:t>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13063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228600"/>
            <a:ext cx="7772400" cy="1143000"/>
          </a:xfrm>
        </p:spPr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2d periodicity, </a:t>
            </a:r>
            <a:r>
              <a:rPr lang="en-US" altLang="en-US" sz="3200" i="1" dirty="0" err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 dirty="0">
                <a:ea typeface="ＭＳ Ｐゴシック" charset="-128"/>
              </a:rPr>
              <a:t>=12:1</a:t>
            </a:r>
          </a:p>
        </p:txBody>
      </p:sp>
      <p:sp>
        <p:nvSpPr>
          <p:cNvPr id="62466" name="Text Box 7"/>
          <p:cNvSpPr txBox="1">
            <a:spLocks noChangeArrowheads="1"/>
          </p:cNvSpPr>
          <p:nvPr/>
        </p:nvSpPr>
        <p:spPr bwMode="auto">
          <a:xfrm>
            <a:off x="6716714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E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2467" name="Text Box 8"/>
          <p:cNvSpPr txBox="1">
            <a:spLocks noChangeArrowheads="1"/>
          </p:cNvSpPr>
          <p:nvPr/>
        </p:nvSpPr>
        <p:spPr bwMode="auto">
          <a:xfrm>
            <a:off x="6781801" y="6019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H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2468" name="Line 9"/>
          <p:cNvSpPr>
            <a:spLocks noChangeShapeType="1"/>
          </p:cNvSpPr>
          <p:nvPr/>
        </p:nvSpPr>
        <p:spPr bwMode="auto">
          <a:xfrm flipV="1">
            <a:off x="6248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246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5626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 Box 15"/>
          <p:cNvSpPr txBox="1">
            <a:spLocks noChangeArrowheads="1"/>
          </p:cNvSpPr>
          <p:nvPr/>
        </p:nvSpPr>
        <p:spPr bwMode="auto">
          <a:xfrm>
            <a:off x="5486400" y="5638801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TM</a:t>
            </a:r>
          </a:p>
        </p:txBody>
      </p:sp>
      <p:sp>
        <p:nvSpPr>
          <p:cNvPr id="62471" name="Oval 18"/>
          <p:cNvSpPr>
            <a:spLocks noChangeArrowheads="1"/>
          </p:cNvSpPr>
          <p:nvPr/>
        </p:nvSpPr>
        <p:spPr bwMode="auto">
          <a:xfrm>
            <a:off x="17526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2" name="Oval 19"/>
          <p:cNvSpPr>
            <a:spLocks noChangeArrowheads="1"/>
          </p:cNvSpPr>
          <p:nvPr/>
        </p:nvSpPr>
        <p:spPr bwMode="auto">
          <a:xfrm>
            <a:off x="23622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3" name="Oval 20"/>
          <p:cNvSpPr>
            <a:spLocks noChangeArrowheads="1"/>
          </p:cNvSpPr>
          <p:nvPr/>
        </p:nvSpPr>
        <p:spPr bwMode="auto">
          <a:xfrm>
            <a:off x="29718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4" name="Oval 21"/>
          <p:cNvSpPr>
            <a:spLocks noChangeArrowheads="1"/>
          </p:cNvSpPr>
          <p:nvPr/>
        </p:nvSpPr>
        <p:spPr bwMode="auto">
          <a:xfrm>
            <a:off x="35814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5" name="Oval 22"/>
          <p:cNvSpPr>
            <a:spLocks noChangeArrowheads="1"/>
          </p:cNvSpPr>
          <p:nvPr/>
        </p:nvSpPr>
        <p:spPr bwMode="auto">
          <a:xfrm>
            <a:off x="41910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6" name="Oval 38"/>
          <p:cNvSpPr>
            <a:spLocks noChangeArrowheads="1"/>
          </p:cNvSpPr>
          <p:nvPr/>
        </p:nvSpPr>
        <p:spPr bwMode="auto">
          <a:xfrm>
            <a:off x="17526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7" name="Oval 39"/>
          <p:cNvSpPr>
            <a:spLocks noChangeArrowheads="1"/>
          </p:cNvSpPr>
          <p:nvPr/>
        </p:nvSpPr>
        <p:spPr bwMode="auto">
          <a:xfrm>
            <a:off x="23622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8" name="Oval 40"/>
          <p:cNvSpPr>
            <a:spLocks noChangeArrowheads="1"/>
          </p:cNvSpPr>
          <p:nvPr/>
        </p:nvSpPr>
        <p:spPr bwMode="auto">
          <a:xfrm>
            <a:off x="29718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9" name="Oval 41"/>
          <p:cNvSpPr>
            <a:spLocks noChangeArrowheads="1"/>
          </p:cNvSpPr>
          <p:nvPr/>
        </p:nvSpPr>
        <p:spPr bwMode="auto">
          <a:xfrm>
            <a:off x="35814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0" name="Oval 42"/>
          <p:cNvSpPr>
            <a:spLocks noChangeArrowheads="1"/>
          </p:cNvSpPr>
          <p:nvPr/>
        </p:nvSpPr>
        <p:spPr bwMode="auto">
          <a:xfrm>
            <a:off x="41910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1" name="Oval 43"/>
          <p:cNvSpPr>
            <a:spLocks noChangeArrowheads="1"/>
          </p:cNvSpPr>
          <p:nvPr/>
        </p:nvSpPr>
        <p:spPr bwMode="auto">
          <a:xfrm>
            <a:off x="17526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2" name="Oval 44"/>
          <p:cNvSpPr>
            <a:spLocks noChangeArrowheads="1"/>
          </p:cNvSpPr>
          <p:nvPr/>
        </p:nvSpPr>
        <p:spPr bwMode="auto">
          <a:xfrm>
            <a:off x="23622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3" name="Oval 45"/>
          <p:cNvSpPr>
            <a:spLocks noChangeArrowheads="1"/>
          </p:cNvSpPr>
          <p:nvPr/>
        </p:nvSpPr>
        <p:spPr bwMode="auto">
          <a:xfrm>
            <a:off x="29718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4" name="Oval 46"/>
          <p:cNvSpPr>
            <a:spLocks noChangeArrowheads="1"/>
          </p:cNvSpPr>
          <p:nvPr/>
        </p:nvSpPr>
        <p:spPr bwMode="auto">
          <a:xfrm>
            <a:off x="35814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5" name="Oval 47"/>
          <p:cNvSpPr>
            <a:spLocks noChangeArrowheads="1"/>
          </p:cNvSpPr>
          <p:nvPr/>
        </p:nvSpPr>
        <p:spPr bwMode="auto">
          <a:xfrm>
            <a:off x="41910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6" name="Oval 48"/>
          <p:cNvSpPr>
            <a:spLocks noChangeArrowheads="1"/>
          </p:cNvSpPr>
          <p:nvPr/>
        </p:nvSpPr>
        <p:spPr bwMode="auto">
          <a:xfrm>
            <a:off x="17526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7" name="Oval 49"/>
          <p:cNvSpPr>
            <a:spLocks noChangeArrowheads="1"/>
          </p:cNvSpPr>
          <p:nvPr/>
        </p:nvSpPr>
        <p:spPr bwMode="auto">
          <a:xfrm>
            <a:off x="23622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8" name="Oval 50"/>
          <p:cNvSpPr>
            <a:spLocks noChangeArrowheads="1"/>
          </p:cNvSpPr>
          <p:nvPr/>
        </p:nvSpPr>
        <p:spPr bwMode="auto">
          <a:xfrm>
            <a:off x="29718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9" name="Oval 51"/>
          <p:cNvSpPr>
            <a:spLocks noChangeArrowheads="1"/>
          </p:cNvSpPr>
          <p:nvPr/>
        </p:nvSpPr>
        <p:spPr bwMode="auto">
          <a:xfrm>
            <a:off x="35814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0" name="Oval 52"/>
          <p:cNvSpPr>
            <a:spLocks noChangeArrowheads="1"/>
          </p:cNvSpPr>
          <p:nvPr/>
        </p:nvSpPr>
        <p:spPr bwMode="auto">
          <a:xfrm>
            <a:off x="41910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1" name="Oval 53"/>
          <p:cNvSpPr>
            <a:spLocks noChangeArrowheads="1"/>
          </p:cNvSpPr>
          <p:nvPr/>
        </p:nvSpPr>
        <p:spPr bwMode="auto">
          <a:xfrm>
            <a:off x="17526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2" name="Oval 54"/>
          <p:cNvSpPr>
            <a:spLocks noChangeArrowheads="1"/>
          </p:cNvSpPr>
          <p:nvPr/>
        </p:nvSpPr>
        <p:spPr bwMode="auto">
          <a:xfrm>
            <a:off x="23622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3" name="Oval 55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4" name="Oval 56"/>
          <p:cNvSpPr>
            <a:spLocks noChangeArrowheads="1"/>
          </p:cNvSpPr>
          <p:nvPr/>
        </p:nvSpPr>
        <p:spPr bwMode="auto">
          <a:xfrm>
            <a:off x="35814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5" name="Oval 57"/>
          <p:cNvSpPr>
            <a:spLocks noChangeArrowheads="1"/>
          </p:cNvSpPr>
          <p:nvPr/>
        </p:nvSpPr>
        <p:spPr bwMode="auto">
          <a:xfrm>
            <a:off x="41910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6" name="Line 58"/>
          <p:cNvSpPr>
            <a:spLocks noChangeShapeType="1"/>
          </p:cNvSpPr>
          <p:nvPr/>
        </p:nvSpPr>
        <p:spPr bwMode="auto">
          <a:xfrm>
            <a:off x="1905000" y="9906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7" name="Text Box 59"/>
          <p:cNvSpPr txBox="1">
            <a:spLocks noChangeArrowheads="1"/>
          </p:cNvSpPr>
          <p:nvPr/>
        </p:nvSpPr>
        <p:spPr bwMode="auto">
          <a:xfrm>
            <a:off x="2057400" y="593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a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2498" name="Text Box 61"/>
          <p:cNvSpPr txBox="1">
            <a:spLocks noChangeArrowheads="1"/>
          </p:cNvSpPr>
          <p:nvPr/>
        </p:nvSpPr>
        <p:spPr bwMode="auto">
          <a:xfrm rot="-5400000">
            <a:off x="3430588" y="2554288"/>
            <a:ext cx="3397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Frequency</a:t>
            </a:r>
            <a:r>
              <a:rPr lang="en-US" altLang="en-US" sz="2000"/>
              <a:t> </a:t>
            </a:r>
            <a:r>
              <a:rPr lang="en-US" altLang="en-US" sz="2400" b="1">
                <a:latin typeface="Symbol" charset="2"/>
              </a:rPr>
              <a:t>ω</a:t>
            </a:r>
            <a:r>
              <a:rPr lang="en-US" altLang="en-US" sz="2400"/>
              <a:t>  </a:t>
            </a:r>
            <a:r>
              <a:rPr lang="en-US" altLang="en-US" sz="2000"/>
              <a:t>(2πc/</a:t>
            </a:r>
            <a:r>
              <a:rPr lang="en-US" altLang="en-US" sz="2000" i="1"/>
              <a:t>a</a:t>
            </a:r>
            <a:r>
              <a:rPr lang="en-US" altLang="en-US" sz="2000"/>
              <a:t>)  = </a:t>
            </a:r>
            <a:r>
              <a:rPr lang="en-US" altLang="en-US" sz="2400" i="1">
                <a:solidFill>
                  <a:srgbClr val="FF0000"/>
                </a:solidFill>
              </a:rPr>
              <a:t>a</a:t>
            </a:r>
            <a:r>
              <a:rPr lang="en-US" altLang="en-US" sz="2400">
                <a:solidFill>
                  <a:srgbClr val="FF0000"/>
                </a:solidFill>
              </a:rPr>
              <a:t> / λ</a:t>
            </a:r>
            <a:endParaRPr lang="en-US" altLang="en-US" sz="2000"/>
          </a:p>
        </p:txBody>
      </p:sp>
      <p:sp>
        <p:nvSpPr>
          <p:cNvPr id="62499" name="Rectangle 62"/>
          <p:cNvSpPr>
            <a:spLocks noChangeArrowheads="1"/>
          </p:cNvSpPr>
          <p:nvPr/>
        </p:nvSpPr>
        <p:spPr bwMode="auto">
          <a:xfrm>
            <a:off x="2686050" y="5486400"/>
            <a:ext cx="990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500" name="AutoShape 63"/>
          <p:cNvSpPr>
            <a:spLocks noChangeArrowheads="1"/>
          </p:cNvSpPr>
          <p:nvPr/>
        </p:nvSpPr>
        <p:spPr bwMode="auto">
          <a:xfrm flipH="1">
            <a:off x="3143250" y="5486400"/>
            <a:ext cx="533400" cy="533400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501" name="Text Box 64"/>
          <p:cNvSpPr txBox="1">
            <a:spLocks noChangeArrowheads="1"/>
          </p:cNvSpPr>
          <p:nvPr/>
        </p:nvSpPr>
        <p:spPr bwMode="auto">
          <a:xfrm>
            <a:off x="2838450" y="5884864"/>
            <a:ext cx="3497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2502" name="Text Box 65"/>
          <p:cNvSpPr txBox="1">
            <a:spLocks noChangeArrowheads="1"/>
          </p:cNvSpPr>
          <p:nvPr/>
        </p:nvSpPr>
        <p:spPr bwMode="auto">
          <a:xfrm>
            <a:off x="3660776" y="57753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2503" name="Text Box 66"/>
          <p:cNvSpPr txBox="1">
            <a:spLocks noChangeArrowheads="1"/>
          </p:cNvSpPr>
          <p:nvPr/>
        </p:nvSpPr>
        <p:spPr bwMode="auto">
          <a:xfrm>
            <a:off x="3660776" y="516572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2504" name="Text Box 67"/>
          <p:cNvSpPr txBox="1">
            <a:spLocks noChangeArrowheads="1"/>
          </p:cNvSpPr>
          <p:nvPr/>
        </p:nvSpPr>
        <p:spPr bwMode="auto">
          <a:xfrm>
            <a:off x="5532438" y="487680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2505" name="Text Box 68"/>
          <p:cNvSpPr txBox="1">
            <a:spLocks noChangeArrowheads="1"/>
          </p:cNvSpPr>
          <p:nvPr/>
        </p:nvSpPr>
        <p:spPr bwMode="auto">
          <a:xfrm>
            <a:off x="6904038" y="4879976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2506" name="Text Box 69"/>
          <p:cNvSpPr txBox="1">
            <a:spLocks noChangeArrowheads="1"/>
          </p:cNvSpPr>
          <p:nvPr/>
        </p:nvSpPr>
        <p:spPr bwMode="auto">
          <a:xfrm>
            <a:off x="8199438" y="4879976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2507" name="Text Box 70"/>
          <p:cNvSpPr txBox="1">
            <a:spLocks noChangeArrowheads="1"/>
          </p:cNvSpPr>
          <p:nvPr/>
        </p:nvSpPr>
        <p:spPr bwMode="auto">
          <a:xfrm>
            <a:off x="9509125" y="487680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2508" name="Text Box 71"/>
          <p:cNvSpPr txBox="1">
            <a:spLocks noChangeArrowheads="1"/>
          </p:cNvSpPr>
          <p:nvPr/>
        </p:nvSpPr>
        <p:spPr bwMode="auto">
          <a:xfrm>
            <a:off x="1676400" y="4800600"/>
            <a:ext cx="332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irreducible Brillouin zone</a:t>
            </a:r>
          </a:p>
        </p:txBody>
      </p:sp>
      <p:pic>
        <p:nvPicPr>
          <p:cNvPr id="62509" name="Picture 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1"/>
          <a:stretch>
            <a:fillRect/>
          </a:stretch>
        </p:blipFill>
        <p:spPr bwMode="auto">
          <a:xfrm>
            <a:off x="5405438" y="1065213"/>
            <a:ext cx="44386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10" name="Text Box 76"/>
          <p:cNvSpPr txBox="1">
            <a:spLocks noChangeArrowheads="1"/>
          </p:cNvSpPr>
          <p:nvPr/>
        </p:nvSpPr>
        <p:spPr bwMode="auto">
          <a:xfrm>
            <a:off x="8104976" y="5562601"/>
            <a:ext cx="16097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/>
              <a:t>n</a:t>
            </a:r>
            <a:r>
              <a:rPr lang="en-US" altLang="en-US" sz="2400"/>
              <a:t> &gt; ~1.75:1</a:t>
            </a:r>
          </a:p>
        </p:txBody>
      </p:sp>
      <p:sp>
        <p:nvSpPr>
          <p:cNvPr id="62511" name="TextBox 48"/>
          <p:cNvSpPr txBox="1">
            <a:spLocks noChangeArrowheads="1"/>
          </p:cNvSpPr>
          <p:nvPr/>
        </p:nvSpPr>
        <p:spPr bwMode="auto">
          <a:xfrm>
            <a:off x="2159000" y="5410201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40738372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Projected Band Diagrams</a:t>
            </a:r>
          </a:p>
        </p:txBody>
      </p:sp>
      <p:grpSp>
        <p:nvGrpSpPr>
          <p:cNvPr id="145410" name="Group 3"/>
          <p:cNvGrpSpPr>
            <a:grpSpLocks/>
          </p:cNvGrpSpPr>
          <p:nvPr/>
        </p:nvGrpSpPr>
        <p:grpSpPr bwMode="auto">
          <a:xfrm>
            <a:off x="2057400" y="1981200"/>
            <a:ext cx="3886200" cy="2971800"/>
            <a:chOff x="336" y="1392"/>
            <a:chExt cx="2448" cy="1872"/>
          </a:xfrm>
        </p:grpSpPr>
        <p:sp>
          <p:nvSpPr>
            <p:cNvPr id="145449" name="Oval 4"/>
            <p:cNvSpPr>
              <a:spLocks noChangeArrowheads="1"/>
            </p:cNvSpPr>
            <p:nvPr/>
          </p:nvSpPr>
          <p:spPr bwMode="auto">
            <a:xfrm>
              <a:off x="336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0" name="Oval 5"/>
            <p:cNvSpPr>
              <a:spLocks noChangeArrowheads="1"/>
            </p:cNvSpPr>
            <p:nvPr/>
          </p:nvSpPr>
          <p:spPr bwMode="auto">
            <a:xfrm>
              <a:off x="624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1" name="Oval 6"/>
            <p:cNvSpPr>
              <a:spLocks noChangeArrowheads="1"/>
            </p:cNvSpPr>
            <p:nvPr/>
          </p:nvSpPr>
          <p:spPr bwMode="auto">
            <a:xfrm>
              <a:off x="912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2" name="Oval 7"/>
            <p:cNvSpPr>
              <a:spLocks noChangeArrowheads="1"/>
            </p:cNvSpPr>
            <p:nvPr/>
          </p:nvSpPr>
          <p:spPr bwMode="auto">
            <a:xfrm>
              <a:off x="1200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3" name="Oval 8"/>
            <p:cNvSpPr>
              <a:spLocks noChangeArrowheads="1"/>
            </p:cNvSpPr>
            <p:nvPr/>
          </p:nvSpPr>
          <p:spPr bwMode="auto">
            <a:xfrm>
              <a:off x="1488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4" name="Oval 9"/>
            <p:cNvSpPr>
              <a:spLocks noChangeArrowheads="1"/>
            </p:cNvSpPr>
            <p:nvPr/>
          </p:nvSpPr>
          <p:spPr bwMode="auto">
            <a:xfrm>
              <a:off x="1776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5" name="Oval 10"/>
            <p:cNvSpPr>
              <a:spLocks noChangeArrowheads="1"/>
            </p:cNvSpPr>
            <p:nvPr/>
          </p:nvSpPr>
          <p:spPr bwMode="auto">
            <a:xfrm>
              <a:off x="2064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6" name="Oval 11"/>
            <p:cNvSpPr>
              <a:spLocks noChangeArrowheads="1"/>
            </p:cNvSpPr>
            <p:nvPr/>
          </p:nvSpPr>
          <p:spPr bwMode="auto">
            <a:xfrm>
              <a:off x="2352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7" name="Oval 12"/>
            <p:cNvSpPr>
              <a:spLocks noChangeArrowheads="1"/>
            </p:cNvSpPr>
            <p:nvPr/>
          </p:nvSpPr>
          <p:spPr bwMode="auto">
            <a:xfrm>
              <a:off x="2640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8" name="Oval 13"/>
            <p:cNvSpPr>
              <a:spLocks noChangeArrowheads="1"/>
            </p:cNvSpPr>
            <p:nvPr/>
          </p:nvSpPr>
          <p:spPr bwMode="auto">
            <a:xfrm>
              <a:off x="336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9" name="Oval 14"/>
            <p:cNvSpPr>
              <a:spLocks noChangeArrowheads="1"/>
            </p:cNvSpPr>
            <p:nvPr/>
          </p:nvSpPr>
          <p:spPr bwMode="auto">
            <a:xfrm>
              <a:off x="624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0" name="Oval 15"/>
            <p:cNvSpPr>
              <a:spLocks noChangeArrowheads="1"/>
            </p:cNvSpPr>
            <p:nvPr/>
          </p:nvSpPr>
          <p:spPr bwMode="auto">
            <a:xfrm>
              <a:off x="912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1" name="Oval 16"/>
            <p:cNvSpPr>
              <a:spLocks noChangeArrowheads="1"/>
            </p:cNvSpPr>
            <p:nvPr/>
          </p:nvSpPr>
          <p:spPr bwMode="auto">
            <a:xfrm>
              <a:off x="1200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2" name="Oval 17"/>
            <p:cNvSpPr>
              <a:spLocks noChangeArrowheads="1"/>
            </p:cNvSpPr>
            <p:nvPr/>
          </p:nvSpPr>
          <p:spPr bwMode="auto">
            <a:xfrm>
              <a:off x="1488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3" name="Oval 18"/>
            <p:cNvSpPr>
              <a:spLocks noChangeArrowheads="1"/>
            </p:cNvSpPr>
            <p:nvPr/>
          </p:nvSpPr>
          <p:spPr bwMode="auto">
            <a:xfrm>
              <a:off x="1776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4" name="Oval 19"/>
            <p:cNvSpPr>
              <a:spLocks noChangeArrowheads="1"/>
            </p:cNvSpPr>
            <p:nvPr/>
          </p:nvSpPr>
          <p:spPr bwMode="auto">
            <a:xfrm>
              <a:off x="2064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5" name="Oval 20"/>
            <p:cNvSpPr>
              <a:spLocks noChangeArrowheads="1"/>
            </p:cNvSpPr>
            <p:nvPr/>
          </p:nvSpPr>
          <p:spPr bwMode="auto">
            <a:xfrm>
              <a:off x="2352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6" name="Oval 21"/>
            <p:cNvSpPr>
              <a:spLocks noChangeArrowheads="1"/>
            </p:cNvSpPr>
            <p:nvPr/>
          </p:nvSpPr>
          <p:spPr bwMode="auto">
            <a:xfrm>
              <a:off x="2640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7" name="Oval 22"/>
            <p:cNvSpPr>
              <a:spLocks noChangeArrowheads="1"/>
            </p:cNvSpPr>
            <p:nvPr/>
          </p:nvSpPr>
          <p:spPr bwMode="auto">
            <a:xfrm>
              <a:off x="336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8" name="Oval 23"/>
            <p:cNvSpPr>
              <a:spLocks noChangeArrowheads="1"/>
            </p:cNvSpPr>
            <p:nvPr/>
          </p:nvSpPr>
          <p:spPr bwMode="auto">
            <a:xfrm>
              <a:off x="624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9" name="Oval 24"/>
            <p:cNvSpPr>
              <a:spLocks noChangeArrowheads="1"/>
            </p:cNvSpPr>
            <p:nvPr/>
          </p:nvSpPr>
          <p:spPr bwMode="auto">
            <a:xfrm>
              <a:off x="912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0" name="Oval 25"/>
            <p:cNvSpPr>
              <a:spLocks noChangeArrowheads="1"/>
            </p:cNvSpPr>
            <p:nvPr/>
          </p:nvSpPr>
          <p:spPr bwMode="auto">
            <a:xfrm>
              <a:off x="1200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1" name="Oval 26"/>
            <p:cNvSpPr>
              <a:spLocks noChangeArrowheads="1"/>
            </p:cNvSpPr>
            <p:nvPr/>
          </p:nvSpPr>
          <p:spPr bwMode="auto">
            <a:xfrm>
              <a:off x="1488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2" name="Oval 27"/>
            <p:cNvSpPr>
              <a:spLocks noChangeArrowheads="1"/>
            </p:cNvSpPr>
            <p:nvPr/>
          </p:nvSpPr>
          <p:spPr bwMode="auto">
            <a:xfrm>
              <a:off x="1776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3" name="Oval 28"/>
            <p:cNvSpPr>
              <a:spLocks noChangeArrowheads="1"/>
            </p:cNvSpPr>
            <p:nvPr/>
          </p:nvSpPr>
          <p:spPr bwMode="auto">
            <a:xfrm>
              <a:off x="2064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4" name="Oval 29"/>
            <p:cNvSpPr>
              <a:spLocks noChangeArrowheads="1"/>
            </p:cNvSpPr>
            <p:nvPr/>
          </p:nvSpPr>
          <p:spPr bwMode="auto">
            <a:xfrm>
              <a:off x="2352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5" name="Oval 30"/>
            <p:cNvSpPr>
              <a:spLocks noChangeArrowheads="1"/>
            </p:cNvSpPr>
            <p:nvPr/>
          </p:nvSpPr>
          <p:spPr bwMode="auto">
            <a:xfrm>
              <a:off x="2640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6" name="Oval 31"/>
            <p:cNvSpPr>
              <a:spLocks noChangeArrowheads="1"/>
            </p:cNvSpPr>
            <p:nvPr/>
          </p:nvSpPr>
          <p:spPr bwMode="auto">
            <a:xfrm>
              <a:off x="336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7" name="Oval 32"/>
            <p:cNvSpPr>
              <a:spLocks noChangeArrowheads="1"/>
            </p:cNvSpPr>
            <p:nvPr/>
          </p:nvSpPr>
          <p:spPr bwMode="auto">
            <a:xfrm>
              <a:off x="624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8" name="Oval 33"/>
            <p:cNvSpPr>
              <a:spLocks noChangeArrowheads="1"/>
            </p:cNvSpPr>
            <p:nvPr/>
          </p:nvSpPr>
          <p:spPr bwMode="auto">
            <a:xfrm>
              <a:off x="912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9" name="Oval 34"/>
            <p:cNvSpPr>
              <a:spLocks noChangeArrowheads="1"/>
            </p:cNvSpPr>
            <p:nvPr/>
          </p:nvSpPr>
          <p:spPr bwMode="auto">
            <a:xfrm>
              <a:off x="1200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0" name="Oval 35"/>
            <p:cNvSpPr>
              <a:spLocks noChangeArrowheads="1"/>
            </p:cNvSpPr>
            <p:nvPr/>
          </p:nvSpPr>
          <p:spPr bwMode="auto">
            <a:xfrm>
              <a:off x="1488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1" name="Oval 36"/>
            <p:cNvSpPr>
              <a:spLocks noChangeArrowheads="1"/>
            </p:cNvSpPr>
            <p:nvPr/>
          </p:nvSpPr>
          <p:spPr bwMode="auto">
            <a:xfrm>
              <a:off x="1776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2" name="Oval 37"/>
            <p:cNvSpPr>
              <a:spLocks noChangeArrowheads="1"/>
            </p:cNvSpPr>
            <p:nvPr/>
          </p:nvSpPr>
          <p:spPr bwMode="auto">
            <a:xfrm>
              <a:off x="2064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3" name="Oval 38"/>
            <p:cNvSpPr>
              <a:spLocks noChangeArrowheads="1"/>
            </p:cNvSpPr>
            <p:nvPr/>
          </p:nvSpPr>
          <p:spPr bwMode="auto">
            <a:xfrm>
              <a:off x="2352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4" name="Oval 39"/>
            <p:cNvSpPr>
              <a:spLocks noChangeArrowheads="1"/>
            </p:cNvSpPr>
            <p:nvPr/>
          </p:nvSpPr>
          <p:spPr bwMode="auto">
            <a:xfrm>
              <a:off x="2640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5" name="Oval 40"/>
            <p:cNvSpPr>
              <a:spLocks noChangeArrowheads="1"/>
            </p:cNvSpPr>
            <p:nvPr/>
          </p:nvSpPr>
          <p:spPr bwMode="auto">
            <a:xfrm>
              <a:off x="336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6" name="Oval 41"/>
            <p:cNvSpPr>
              <a:spLocks noChangeArrowheads="1"/>
            </p:cNvSpPr>
            <p:nvPr/>
          </p:nvSpPr>
          <p:spPr bwMode="auto">
            <a:xfrm>
              <a:off x="624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7" name="Oval 42"/>
            <p:cNvSpPr>
              <a:spLocks noChangeArrowheads="1"/>
            </p:cNvSpPr>
            <p:nvPr/>
          </p:nvSpPr>
          <p:spPr bwMode="auto">
            <a:xfrm>
              <a:off x="912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8" name="Oval 43"/>
            <p:cNvSpPr>
              <a:spLocks noChangeArrowheads="1"/>
            </p:cNvSpPr>
            <p:nvPr/>
          </p:nvSpPr>
          <p:spPr bwMode="auto">
            <a:xfrm>
              <a:off x="1200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9" name="Oval 44"/>
            <p:cNvSpPr>
              <a:spLocks noChangeArrowheads="1"/>
            </p:cNvSpPr>
            <p:nvPr/>
          </p:nvSpPr>
          <p:spPr bwMode="auto">
            <a:xfrm>
              <a:off x="1488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0" name="Oval 45"/>
            <p:cNvSpPr>
              <a:spLocks noChangeArrowheads="1"/>
            </p:cNvSpPr>
            <p:nvPr/>
          </p:nvSpPr>
          <p:spPr bwMode="auto">
            <a:xfrm>
              <a:off x="1776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1" name="Oval 46"/>
            <p:cNvSpPr>
              <a:spLocks noChangeArrowheads="1"/>
            </p:cNvSpPr>
            <p:nvPr/>
          </p:nvSpPr>
          <p:spPr bwMode="auto">
            <a:xfrm>
              <a:off x="2064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2" name="Oval 47"/>
            <p:cNvSpPr>
              <a:spLocks noChangeArrowheads="1"/>
            </p:cNvSpPr>
            <p:nvPr/>
          </p:nvSpPr>
          <p:spPr bwMode="auto">
            <a:xfrm>
              <a:off x="2352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3" name="Oval 48"/>
            <p:cNvSpPr>
              <a:spLocks noChangeArrowheads="1"/>
            </p:cNvSpPr>
            <p:nvPr/>
          </p:nvSpPr>
          <p:spPr bwMode="auto">
            <a:xfrm>
              <a:off x="2640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4" name="Oval 49"/>
            <p:cNvSpPr>
              <a:spLocks noChangeArrowheads="1"/>
            </p:cNvSpPr>
            <p:nvPr/>
          </p:nvSpPr>
          <p:spPr bwMode="auto">
            <a:xfrm>
              <a:off x="336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5" name="Oval 50"/>
            <p:cNvSpPr>
              <a:spLocks noChangeArrowheads="1"/>
            </p:cNvSpPr>
            <p:nvPr/>
          </p:nvSpPr>
          <p:spPr bwMode="auto">
            <a:xfrm>
              <a:off x="624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6" name="Oval 51"/>
            <p:cNvSpPr>
              <a:spLocks noChangeArrowheads="1"/>
            </p:cNvSpPr>
            <p:nvPr/>
          </p:nvSpPr>
          <p:spPr bwMode="auto">
            <a:xfrm>
              <a:off x="912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7" name="Oval 52"/>
            <p:cNvSpPr>
              <a:spLocks noChangeArrowheads="1"/>
            </p:cNvSpPr>
            <p:nvPr/>
          </p:nvSpPr>
          <p:spPr bwMode="auto">
            <a:xfrm>
              <a:off x="1200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8" name="Oval 53"/>
            <p:cNvSpPr>
              <a:spLocks noChangeArrowheads="1"/>
            </p:cNvSpPr>
            <p:nvPr/>
          </p:nvSpPr>
          <p:spPr bwMode="auto">
            <a:xfrm>
              <a:off x="1488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9" name="Oval 54"/>
            <p:cNvSpPr>
              <a:spLocks noChangeArrowheads="1"/>
            </p:cNvSpPr>
            <p:nvPr/>
          </p:nvSpPr>
          <p:spPr bwMode="auto">
            <a:xfrm>
              <a:off x="1776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500" name="Oval 55"/>
            <p:cNvSpPr>
              <a:spLocks noChangeArrowheads="1"/>
            </p:cNvSpPr>
            <p:nvPr/>
          </p:nvSpPr>
          <p:spPr bwMode="auto">
            <a:xfrm>
              <a:off x="2064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501" name="Oval 56"/>
            <p:cNvSpPr>
              <a:spLocks noChangeArrowheads="1"/>
            </p:cNvSpPr>
            <p:nvPr/>
          </p:nvSpPr>
          <p:spPr bwMode="auto">
            <a:xfrm>
              <a:off x="2352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502" name="Oval 57"/>
            <p:cNvSpPr>
              <a:spLocks noChangeArrowheads="1"/>
            </p:cNvSpPr>
            <p:nvPr/>
          </p:nvSpPr>
          <p:spPr bwMode="auto">
            <a:xfrm>
              <a:off x="2640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2362200" y="3200400"/>
            <a:ext cx="3087688" cy="457200"/>
            <a:chOff x="528" y="2208"/>
            <a:chExt cx="1945" cy="288"/>
          </a:xfrm>
        </p:grpSpPr>
        <p:sp>
          <p:nvSpPr>
            <p:cNvPr id="145447" name="Line 59"/>
            <p:cNvSpPr>
              <a:spLocks noChangeShapeType="1"/>
            </p:cNvSpPr>
            <p:nvPr/>
          </p:nvSpPr>
          <p:spPr bwMode="auto">
            <a:xfrm>
              <a:off x="528" y="2372"/>
              <a:ext cx="76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8" name="Text Box 60"/>
            <p:cNvSpPr txBox="1">
              <a:spLocks noChangeArrowheads="1"/>
            </p:cNvSpPr>
            <p:nvPr/>
          </p:nvSpPr>
          <p:spPr bwMode="auto">
            <a:xfrm>
              <a:off x="1382" y="2208"/>
              <a:ext cx="10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conserved </a:t>
              </a:r>
              <a:r>
                <a:rPr lang="en-US" altLang="en-US" sz="2400" i="1">
                  <a:solidFill>
                    <a:srgbClr val="FF0000"/>
                  </a:solidFill>
                </a:rPr>
                <a:t>k</a:t>
              </a:r>
              <a:r>
                <a:rPr lang="en-US" altLang="en-US" sz="2400">
                  <a:solidFill>
                    <a:srgbClr val="FF0000"/>
                  </a:solidFill>
                </a:rPr>
                <a:t>!</a:t>
              </a:r>
            </a:p>
          </p:txBody>
        </p:sp>
      </p:grpSp>
      <p:sp>
        <p:nvSpPr>
          <p:cNvPr id="145412" name="Text Box 61"/>
          <p:cNvSpPr txBox="1">
            <a:spLocks noChangeArrowheads="1"/>
          </p:cNvSpPr>
          <p:nvPr/>
        </p:nvSpPr>
        <p:spPr bwMode="auto">
          <a:xfrm>
            <a:off x="2041526" y="1431925"/>
            <a:ext cx="1882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1d periodicity</a:t>
            </a:r>
          </a:p>
        </p:txBody>
      </p:sp>
      <p:sp>
        <p:nvSpPr>
          <p:cNvPr id="145413" name="Line 62"/>
          <p:cNvSpPr>
            <a:spLocks noChangeShapeType="1"/>
          </p:cNvSpPr>
          <p:nvPr/>
        </p:nvSpPr>
        <p:spPr bwMode="auto">
          <a:xfrm>
            <a:off x="3962400" y="16764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414" name="Group 63"/>
          <p:cNvGrpSpPr>
            <a:grpSpLocks/>
          </p:cNvGrpSpPr>
          <p:nvPr/>
        </p:nvGrpSpPr>
        <p:grpSpPr bwMode="auto">
          <a:xfrm>
            <a:off x="7315200" y="2133600"/>
            <a:ext cx="1752600" cy="1752600"/>
            <a:chOff x="3648" y="1872"/>
            <a:chExt cx="624" cy="624"/>
          </a:xfrm>
        </p:grpSpPr>
        <p:sp>
          <p:nvSpPr>
            <p:cNvPr id="145445" name="Rectangle 64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46" name="AutoShape 65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5415" name="Text Box 66"/>
          <p:cNvSpPr txBox="1">
            <a:spLocks noChangeArrowheads="1"/>
          </p:cNvSpPr>
          <p:nvPr/>
        </p:nvSpPr>
        <p:spPr bwMode="auto">
          <a:xfrm>
            <a:off x="7848600" y="2895601"/>
            <a:ext cx="3497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145416" name="Text Box 67"/>
          <p:cNvSpPr txBox="1">
            <a:spLocks noChangeArrowheads="1"/>
          </p:cNvSpPr>
          <p:nvPr/>
        </p:nvSpPr>
        <p:spPr bwMode="auto">
          <a:xfrm>
            <a:off x="9043988" y="28194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5417" name="Text Box 68"/>
          <p:cNvSpPr txBox="1">
            <a:spLocks noChangeArrowheads="1"/>
          </p:cNvSpPr>
          <p:nvPr/>
        </p:nvSpPr>
        <p:spPr bwMode="auto">
          <a:xfrm>
            <a:off x="9037638" y="1828800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M</a:t>
            </a:r>
          </a:p>
        </p:txBody>
      </p: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7162800" y="1984375"/>
            <a:ext cx="3276600" cy="2419350"/>
            <a:chOff x="3552" y="1442"/>
            <a:chExt cx="2064" cy="1524"/>
          </a:xfrm>
        </p:grpSpPr>
        <p:sp>
          <p:nvSpPr>
            <p:cNvPr id="145441" name="Line 71"/>
            <p:cNvSpPr>
              <a:spLocks noChangeShapeType="1"/>
            </p:cNvSpPr>
            <p:nvPr/>
          </p:nvSpPr>
          <p:spPr bwMode="auto">
            <a:xfrm>
              <a:off x="3552" y="2832"/>
              <a:ext cx="62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2" name="Text Box 72"/>
            <p:cNvSpPr txBox="1">
              <a:spLocks noChangeArrowheads="1"/>
            </p:cNvSpPr>
            <p:nvPr/>
          </p:nvSpPr>
          <p:spPr bwMode="auto">
            <a:xfrm>
              <a:off x="4214" y="2678"/>
              <a:ext cx="8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conserved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45443" name="Line 73"/>
            <p:cNvSpPr>
              <a:spLocks noChangeShapeType="1"/>
            </p:cNvSpPr>
            <p:nvPr/>
          </p:nvSpPr>
          <p:spPr bwMode="auto">
            <a:xfrm flipV="1">
              <a:off x="5280" y="1680"/>
              <a:ext cx="0" cy="76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4" name="Text Box 74"/>
            <p:cNvSpPr txBox="1">
              <a:spLocks noChangeArrowheads="1"/>
            </p:cNvSpPr>
            <p:nvPr/>
          </p:nvSpPr>
          <p:spPr bwMode="auto">
            <a:xfrm rot="-5400000">
              <a:off x="4878" y="1892"/>
              <a:ext cx="11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not</a:t>
              </a:r>
              <a:r>
                <a:rPr lang="en-US" altLang="en-US" sz="2400">
                  <a:solidFill>
                    <a:schemeClr val="accent2"/>
                  </a:solidFill>
                </a:rPr>
                <a:t> </a:t>
              </a:r>
              <a:r>
                <a:rPr lang="en-US" altLang="en-US" sz="2400">
                  <a:solidFill>
                    <a:srgbClr val="FF0000"/>
                  </a:solidFill>
                </a:rPr>
                <a:t>conserved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</p:grpSp>
      <p:sp>
        <p:nvSpPr>
          <p:cNvPr id="34891" name="Text Box 75"/>
          <p:cNvSpPr txBox="1">
            <a:spLocks noChangeArrowheads="1"/>
          </p:cNvSpPr>
          <p:nvPr/>
        </p:nvSpPr>
        <p:spPr bwMode="auto">
          <a:xfrm>
            <a:off x="1828800" y="5422901"/>
            <a:ext cx="7132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So, plot </a:t>
            </a:r>
            <a:r>
              <a:rPr lang="en-US" altLang="en-US" sz="2400">
                <a:solidFill>
                  <a:schemeClr val="accent2"/>
                </a:solidFill>
                <a:latin typeface="Symbol" charset="2"/>
              </a:rPr>
              <a:t>ω</a:t>
            </a:r>
            <a:r>
              <a:rPr lang="en-US" altLang="en-US" sz="2400">
                <a:solidFill>
                  <a:schemeClr val="accent2"/>
                </a:solidFill>
              </a:rPr>
              <a:t> vs. </a:t>
            </a:r>
            <a:r>
              <a:rPr lang="en-US" altLang="en-US" sz="2400" i="1">
                <a:solidFill>
                  <a:schemeClr val="accent2"/>
                </a:solidFill>
              </a:rPr>
              <a:t>k</a:t>
            </a:r>
            <a:r>
              <a:rPr lang="en-US" altLang="en-US" sz="2400" i="1" baseline="-25000">
                <a:solidFill>
                  <a:schemeClr val="accent2"/>
                </a:solidFill>
              </a:rPr>
              <a:t>x</a:t>
            </a:r>
            <a:r>
              <a:rPr lang="en-US" altLang="en-US" sz="2400">
                <a:solidFill>
                  <a:schemeClr val="accent2"/>
                </a:solidFill>
              </a:rPr>
              <a:t> only</a:t>
            </a:r>
            <a:r>
              <a:rPr lang="en-US" altLang="en-US" sz="2400"/>
              <a:t>…</a:t>
            </a:r>
            <a:r>
              <a:rPr lang="en-US" altLang="en-US" sz="2400">
                <a:solidFill>
                  <a:srgbClr val="FF0000"/>
                </a:solidFill>
              </a:rPr>
              <a:t>project</a:t>
            </a:r>
            <a:r>
              <a:rPr lang="en-US" altLang="en-US" sz="2400"/>
              <a:t> Brillouin zone onto </a:t>
            </a:r>
            <a:r>
              <a:rPr lang="en-US" altLang="en-US" sz="2400">
                <a:latin typeface="Symbol" charset="2"/>
              </a:rPr>
              <a:t>Γ</a:t>
            </a:r>
            <a:r>
              <a:rPr lang="en-US" altLang="en-US" sz="2400"/>
              <a:t>–X:</a:t>
            </a:r>
          </a:p>
        </p:txBody>
      </p:sp>
      <p:grpSp>
        <p:nvGrpSpPr>
          <p:cNvPr id="6" name="Group 76"/>
          <p:cNvGrpSpPr>
            <a:grpSpLocks/>
          </p:cNvGrpSpPr>
          <p:nvPr/>
        </p:nvGrpSpPr>
        <p:grpSpPr bwMode="auto">
          <a:xfrm>
            <a:off x="8915400" y="4953000"/>
            <a:ext cx="1371600" cy="1371600"/>
            <a:chOff x="3648" y="1872"/>
            <a:chExt cx="624" cy="624"/>
          </a:xfrm>
        </p:grpSpPr>
        <p:sp>
          <p:nvSpPr>
            <p:cNvPr id="145439" name="Rectangle 77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40" name="AutoShape 78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8915400" y="5105400"/>
            <a:ext cx="1371600" cy="1066800"/>
            <a:chOff x="3648" y="1872"/>
            <a:chExt cx="624" cy="624"/>
          </a:xfrm>
        </p:grpSpPr>
        <p:sp>
          <p:nvSpPr>
            <p:cNvPr id="145437" name="Rectangle 80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8" name="AutoShape 81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8915400" y="5257800"/>
            <a:ext cx="1371600" cy="762000"/>
            <a:chOff x="3648" y="1872"/>
            <a:chExt cx="624" cy="624"/>
          </a:xfrm>
        </p:grpSpPr>
        <p:sp>
          <p:nvSpPr>
            <p:cNvPr id="145435" name="Rectangle 83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6" name="AutoShape 84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9" name="Group 85"/>
          <p:cNvGrpSpPr>
            <a:grpSpLocks/>
          </p:cNvGrpSpPr>
          <p:nvPr/>
        </p:nvGrpSpPr>
        <p:grpSpPr bwMode="auto">
          <a:xfrm>
            <a:off x="8915400" y="5410200"/>
            <a:ext cx="1371600" cy="457200"/>
            <a:chOff x="3648" y="1872"/>
            <a:chExt cx="624" cy="624"/>
          </a:xfrm>
        </p:grpSpPr>
        <p:sp>
          <p:nvSpPr>
            <p:cNvPr id="145433" name="Rectangle 86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4" name="AutoShape 87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10" name="Group 88"/>
          <p:cNvGrpSpPr>
            <a:grpSpLocks/>
          </p:cNvGrpSpPr>
          <p:nvPr/>
        </p:nvGrpSpPr>
        <p:grpSpPr bwMode="auto">
          <a:xfrm>
            <a:off x="8915400" y="5562600"/>
            <a:ext cx="1371600" cy="152400"/>
            <a:chOff x="3648" y="1872"/>
            <a:chExt cx="624" cy="624"/>
          </a:xfrm>
        </p:grpSpPr>
        <p:sp>
          <p:nvSpPr>
            <p:cNvPr id="145431" name="Rectangle 89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2" name="AutoShape 90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11" name="Group 91"/>
          <p:cNvGrpSpPr>
            <a:grpSpLocks/>
          </p:cNvGrpSpPr>
          <p:nvPr/>
        </p:nvGrpSpPr>
        <p:grpSpPr bwMode="auto">
          <a:xfrm>
            <a:off x="8915400" y="5638800"/>
            <a:ext cx="1371600" cy="0"/>
            <a:chOff x="4656" y="3744"/>
            <a:chExt cx="864" cy="0"/>
          </a:xfrm>
        </p:grpSpPr>
        <p:sp>
          <p:nvSpPr>
            <p:cNvPr id="145429" name="Line 92"/>
            <p:cNvSpPr>
              <a:spLocks noChangeShapeType="1"/>
            </p:cNvSpPr>
            <p:nvPr/>
          </p:nvSpPr>
          <p:spPr bwMode="auto">
            <a:xfrm>
              <a:off x="4656" y="3744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0" name="Line 93"/>
            <p:cNvSpPr>
              <a:spLocks noChangeShapeType="1"/>
            </p:cNvSpPr>
            <p:nvPr/>
          </p:nvSpPr>
          <p:spPr bwMode="auto">
            <a:xfrm>
              <a:off x="5088" y="3744"/>
              <a:ext cx="432" cy="0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2667000" y="5943600"/>
            <a:ext cx="7239000" cy="609600"/>
            <a:chOff x="0" y="3744"/>
            <a:chExt cx="4560" cy="384"/>
          </a:xfrm>
        </p:grpSpPr>
        <p:sp>
          <p:nvSpPr>
            <p:cNvPr id="145427" name="Rectangle 95"/>
            <p:cNvSpPr>
              <a:spLocks noChangeArrowheads="1"/>
            </p:cNvSpPr>
            <p:nvPr/>
          </p:nvSpPr>
          <p:spPr bwMode="auto">
            <a:xfrm>
              <a:off x="0" y="3744"/>
              <a:ext cx="4560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28" name="Text Box 96"/>
            <p:cNvSpPr txBox="1">
              <a:spLocks noChangeArrowheads="1"/>
            </p:cNvSpPr>
            <p:nvPr/>
          </p:nvSpPr>
          <p:spPr bwMode="auto">
            <a:xfrm>
              <a:off x="48" y="3792"/>
              <a:ext cx="44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gives </a:t>
              </a:r>
              <a:r>
                <a:rPr lang="en-US" altLang="en-US" sz="2400">
                  <a:solidFill>
                    <a:srgbClr val="FF0000"/>
                  </a:solidFill>
                </a:rPr>
                <a:t>continuum of bulk</a:t>
              </a:r>
              <a:r>
                <a:rPr lang="en-US" altLang="en-US" sz="2400"/>
                <a:t> states + </a:t>
              </a:r>
              <a:r>
                <a:rPr lang="en-US" altLang="en-US" sz="2400">
                  <a:solidFill>
                    <a:schemeClr val="accent2"/>
                  </a:solidFill>
                </a:rPr>
                <a:t>discrete guided band</a:t>
              </a:r>
              <a:r>
                <a:rPr lang="en-US" altLang="en-US" sz="2400"/>
                <a:t>(s)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4797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91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Air-waveguide Band Diagram</a:t>
            </a:r>
          </a:p>
        </p:txBody>
      </p:sp>
      <p:sp>
        <p:nvSpPr>
          <p:cNvPr id="146434" name="Text Box 4"/>
          <p:cNvSpPr txBox="1">
            <a:spLocks noChangeArrowheads="1"/>
          </p:cNvSpPr>
          <p:nvPr/>
        </p:nvSpPr>
        <p:spPr bwMode="auto">
          <a:xfrm>
            <a:off x="2133600" y="6248401"/>
            <a:ext cx="776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any state in the gap cannot couple to bulk crystal ⇒ </a:t>
            </a:r>
            <a:r>
              <a:rPr lang="en-US" altLang="en-US" sz="2400">
                <a:solidFill>
                  <a:schemeClr val="accent2"/>
                </a:solidFill>
              </a:rPr>
              <a:t>localized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pic>
        <p:nvPicPr>
          <p:cNvPr id="14643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371601"/>
            <a:ext cx="60960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Box 2"/>
          <p:cNvSpPr txBox="1">
            <a:spLocks noChangeArrowheads="1"/>
          </p:cNvSpPr>
          <p:nvPr/>
        </p:nvSpPr>
        <p:spPr bwMode="auto">
          <a:xfrm>
            <a:off x="2798764" y="3276601"/>
            <a:ext cx="25352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bg1"/>
                </a:solidFill>
              </a:rPr>
              <a:t>continuum</a:t>
            </a:r>
            <a:r>
              <a:rPr lang="en-US" altLang="en-US" sz="2400">
                <a:solidFill>
                  <a:schemeClr val="bg1"/>
                </a:solidFill>
              </a:rPr>
              <a:t>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bulk-crystal modes</a:t>
            </a:r>
          </a:p>
        </p:txBody>
      </p:sp>
      <p:pic>
        <p:nvPicPr>
          <p:cNvPr id="14643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785769" y="2358231"/>
            <a:ext cx="464820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438" name="Straight Connector 5"/>
          <p:cNvCxnSpPr>
            <a:cxnSpLocks noChangeShapeType="1"/>
          </p:cNvCxnSpPr>
          <p:nvPr/>
        </p:nvCxnSpPr>
        <p:spPr bwMode="auto">
          <a:xfrm>
            <a:off x="5791200" y="2286000"/>
            <a:ext cx="205740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381750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ChangeArrowheads="1"/>
          </p:cNvSpPr>
          <p:nvPr>
            <p:ph type="title"/>
          </p:nvPr>
        </p:nvSpPr>
        <p:spPr>
          <a:xfrm>
            <a:off x="139148" y="0"/>
            <a:ext cx="11214652" cy="1325563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(Waveguides don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 dirty="0">
                <a:ea typeface="ＭＳ Ｐゴシック" charset="-128"/>
              </a:rPr>
              <a:t>t really need a </a:t>
            </a:r>
            <a:r>
              <a:rPr lang="en-US" altLang="ja-JP" i="1" dirty="0">
                <a:ea typeface="ＭＳ Ｐゴシック" charset="-128"/>
              </a:rPr>
              <a:t>complete</a:t>
            </a:r>
            <a:r>
              <a:rPr lang="en-US" altLang="ja-JP" dirty="0">
                <a:ea typeface="ＭＳ Ｐゴシック" charset="-128"/>
              </a:rPr>
              <a:t> gap)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147458" name="Rectangle 3"/>
          <p:cNvSpPr>
            <a:spLocks noChangeArrowheads="1"/>
          </p:cNvSpPr>
          <p:nvPr/>
        </p:nvSpPr>
        <p:spPr bwMode="auto">
          <a:xfrm>
            <a:off x="1524000" y="2667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59" name="Rectangle 4"/>
          <p:cNvSpPr>
            <a:spLocks noChangeArrowheads="1"/>
          </p:cNvSpPr>
          <p:nvPr/>
        </p:nvSpPr>
        <p:spPr bwMode="auto">
          <a:xfrm>
            <a:off x="1524000" y="3048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1524000" y="3429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1" name="Rectangle 6"/>
          <p:cNvSpPr>
            <a:spLocks noChangeArrowheads="1"/>
          </p:cNvSpPr>
          <p:nvPr/>
        </p:nvSpPr>
        <p:spPr bwMode="auto">
          <a:xfrm>
            <a:off x="1524000" y="3810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2" name="Rectangle 7"/>
          <p:cNvSpPr>
            <a:spLocks noChangeArrowheads="1"/>
          </p:cNvSpPr>
          <p:nvPr/>
        </p:nvSpPr>
        <p:spPr bwMode="auto">
          <a:xfrm>
            <a:off x="1524000" y="4572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3" name="Rectangle 8"/>
          <p:cNvSpPr>
            <a:spLocks noChangeArrowheads="1"/>
          </p:cNvSpPr>
          <p:nvPr/>
        </p:nvSpPr>
        <p:spPr bwMode="auto">
          <a:xfrm>
            <a:off x="1524000" y="4953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4" name="Rectangle 9"/>
          <p:cNvSpPr>
            <a:spLocks noChangeArrowheads="1"/>
          </p:cNvSpPr>
          <p:nvPr/>
        </p:nvSpPr>
        <p:spPr bwMode="auto">
          <a:xfrm>
            <a:off x="1524000" y="5334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5" name="Rectangle 10"/>
          <p:cNvSpPr>
            <a:spLocks noChangeArrowheads="1"/>
          </p:cNvSpPr>
          <p:nvPr/>
        </p:nvSpPr>
        <p:spPr bwMode="auto">
          <a:xfrm>
            <a:off x="1524000" y="5715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6" name="Text Box 11"/>
          <p:cNvSpPr txBox="1">
            <a:spLocks noChangeArrowheads="1"/>
          </p:cNvSpPr>
          <p:nvPr/>
        </p:nvSpPr>
        <p:spPr bwMode="auto">
          <a:xfrm>
            <a:off x="1676400" y="2209800"/>
            <a:ext cx="3119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Fabry-Perot waveguide:</a:t>
            </a:r>
          </a:p>
        </p:txBody>
      </p:sp>
      <p:sp>
        <p:nvSpPr>
          <p:cNvPr id="147467" name="Line 12"/>
          <p:cNvSpPr>
            <a:spLocks noChangeShapeType="1"/>
          </p:cNvSpPr>
          <p:nvPr/>
        </p:nvSpPr>
        <p:spPr bwMode="auto">
          <a:xfrm>
            <a:off x="3505200" y="4267200"/>
            <a:ext cx="441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8" name="Text Box 13"/>
          <p:cNvSpPr txBox="1">
            <a:spLocks noChangeArrowheads="1"/>
          </p:cNvSpPr>
          <p:nvPr/>
        </p:nvSpPr>
        <p:spPr bwMode="auto">
          <a:xfrm>
            <a:off x="2819401" y="6096000"/>
            <a:ext cx="628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This is exploited </a:t>
            </a:r>
            <a:r>
              <a:rPr lang="en-US" altLang="en-US" sz="2400" i="1"/>
              <a:t>e.g.</a:t>
            </a:r>
            <a:r>
              <a:rPr lang="en-US" altLang="en-US" sz="2400"/>
              <a:t> for </a:t>
            </a:r>
            <a:r>
              <a:rPr lang="en-US" altLang="en-US" sz="2400">
                <a:solidFill>
                  <a:schemeClr val="accent2"/>
                </a:solidFill>
              </a:rPr>
              <a:t>photonic-crystal fibers</a:t>
            </a:r>
            <a:r>
              <a:rPr lang="en-US" altLang="en-US" sz="24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0512795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ChangeArrowheads="1"/>
          </p:cNvSpPr>
          <p:nvPr/>
        </p:nvSpPr>
        <p:spPr bwMode="auto">
          <a:xfrm>
            <a:off x="1524000" y="6019800"/>
            <a:ext cx="9144000" cy="838200"/>
          </a:xfrm>
          <a:prstGeom prst="rect">
            <a:avLst/>
          </a:prstGeom>
          <a:solidFill>
            <a:srgbClr val="FFFFE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2" name="Rectangle 3"/>
          <p:cNvSpPr>
            <a:spLocks noGrp="1" noChangeArrowheads="1"/>
          </p:cNvSpPr>
          <p:nvPr>
            <p:ph type="title"/>
          </p:nvPr>
        </p:nvSpPr>
        <p:spPr>
          <a:xfrm>
            <a:off x="2209800" y="-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Guiding Light in Air!</a:t>
            </a:r>
          </a:p>
        </p:txBody>
      </p:sp>
      <p:pic>
        <p:nvPicPr>
          <p:cNvPr id="148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>
            <a:fillRect/>
          </a:stretch>
        </p:blipFill>
        <p:spPr bwMode="auto">
          <a:xfrm>
            <a:off x="1981200" y="1414464"/>
            <a:ext cx="30607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4" name="Rectangle 5"/>
          <p:cNvSpPr>
            <a:spLocks noChangeArrowheads="1"/>
          </p:cNvSpPr>
          <p:nvPr/>
        </p:nvSpPr>
        <p:spPr bwMode="auto">
          <a:xfrm rot="-1945593">
            <a:off x="6578601" y="2921000"/>
            <a:ext cx="2143125" cy="1449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5" name="Oval 6"/>
          <p:cNvSpPr>
            <a:spLocks noChangeArrowheads="1"/>
          </p:cNvSpPr>
          <p:nvPr/>
        </p:nvSpPr>
        <p:spPr bwMode="auto">
          <a:xfrm>
            <a:off x="7839075" y="2354264"/>
            <a:ext cx="1449388" cy="144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6" name="Rectangle 7"/>
          <p:cNvSpPr>
            <a:spLocks noChangeArrowheads="1"/>
          </p:cNvSpPr>
          <p:nvPr/>
        </p:nvSpPr>
        <p:spPr bwMode="auto">
          <a:xfrm rot="-1945593">
            <a:off x="7620000" y="2613025"/>
            <a:ext cx="1073150" cy="14351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7" name="Oval 8"/>
          <p:cNvSpPr>
            <a:spLocks noChangeArrowheads="1"/>
          </p:cNvSpPr>
          <p:nvPr/>
        </p:nvSpPr>
        <p:spPr bwMode="auto">
          <a:xfrm>
            <a:off x="6019800" y="3503614"/>
            <a:ext cx="1449388" cy="144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8" name="Oval 9"/>
          <p:cNvSpPr>
            <a:spLocks noChangeArrowheads="1"/>
          </p:cNvSpPr>
          <p:nvPr/>
        </p:nvSpPr>
        <p:spPr bwMode="auto">
          <a:xfrm>
            <a:off x="6537325" y="4046538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9" name="Text Box 10"/>
          <p:cNvSpPr txBox="1">
            <a:spLocks noChangeArrowheads="1"/>
          </p:cNvSpPr>
          <p:nvPr/>
        </p:nvSpPr>
        <p:spPr bwMode="auto">
          <a:xfrm>
            <a:off x="1981201" y="1066800"/>
            <a:ext cx="2982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mechanism is gap only</a:t>
            </a:r>
          </a:p>
        </p:txBody>
      </p:sp>
      <p:sp>
        <p:nvSpPr>
          <p:cNvPr id="148490" name="Text Box 11"/>
          <p:cNvSpPr txBox="1">
            <a:spLocks noChangeArrowheads="1"/>
          </p:cNvSpPr>
          <p:nvPr/>
        </p:nvSpPr>
        <p:spPr bwMode="auto">
          <a:xfrm>
            <a:off x="5410201" y="1066801"/>
            <a:ext cx="47021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i="1"/>
              <a:t>vs.</a:t>
            </a:r>
            <a:r>
              <a:rPr lang="en-US" altLang="en-US" sz="2800"/>
              <a:t> standard optical fiber:</a:t>
            </a: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	</a:t>
            </a:r>
            <a:r>
              <a:rPr lang="ja-JP" altLang="en-US" sz="2400"/>
              <a:t>“</a:t>
            </a:r>
            <a:r>
              <a:rPr lang="en-US" altLang="ja-JP" sz="2400"/>
              <a:t>total internal reflection</a:t>
            </a:r>
            <a:r>
              <a:rPr lang="ja-JP" altLang="en-US" sz="2400"/>
              <a:t>”</a:t>
            </a:r>
            <a:endParaRPr lang="en-US" altLang="ja-JP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 </a:t>
            </a:r>
            <a:r>
              <a:rPr lang="en-US" altLang="en-US" sz="2800"/>
              <a:t>— requires </a:t>
            </a:r>
            <a:r>
              <a:rPr lang="en-US" altLang="en-US" sz="2800" i="1">
                <a:solidFill>
                  <a:srgbClr val="FF0000"/>
                </a:solidFill>
              </a:rPr>
              <a:t>higher</a:t>
            </a:r>
            <a:r>
              <a:rPr lang="en-US" altLang="en-US" sz="2800">
                <a:solidFill>
                  <a:srgbClr val="FF0000"/>
                </a:solidFill>
              </a:rPr>
              <a:t>-index core</a:t>
            </a:r>
            <a:endParaRPr lang="en-US" altLang="en-US" sz="2800"/>
          </a:p>
        </p:txBody>
      </p:sp>
      <p:grpSp>
        <p:nvGrpSpPr>
          <p:cNvPr id="148491" name="Group 12"/>
          <p:cNvGrpSpPr>
            <a:grpSpLocks/>
          </p:cNvGrpSpPr>
          <p:nvPr/>
        </p:nvGrpSpPr>
        <p:grpSpPr bwMode="auto">
          <a:xfrm>
            <a:off x="7546975" y="4038600"/>
            <a:ext cx="1676400" cy="1333500"/>
            <a:chOff x="3550" y="2491"/>
            <a:chExt cx="2059" cy="1637"/>
          </a:xfrm>
        </p:grpSpPr>
        <p:sp>
          <p:nvSpPr>
            <p:cNvPr id="148502" name="Rectangle 13"/>
            <p:cNvSpPr>
              <a:spLocks noChangeArrowheads="1"/>
            </p:cNvSpPr>
            <p:nvPr/>
          </p:nvSpPr>
          <p:spPr bwMode="auto">
            <a:xfrm rot="-1945593">
              <a:off x="3902" y="2848"/>
              <a:ext cx="1350" cy="9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3" name="Oval 14"/>
            <p:cNvSpPr>
              <a:spLocks noChangeArrowheads="1"/>
            </p:cNvSpPr>
            <p:nvPr/>
          </p:nvSpPr>
          <p:spPr bwMode="auto">
            <a:xfrm>
              <a:off x="4696" y="2491"/>
              <a:ext cx="913" cy="9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4" name="Rectangle 15"/>
            <p:cNvSpPr>
              <a:spLocks noChangeArrowheads="1"/>
            </p:cNvSpPr>
            <p:nvPr/>
          </p:nvSpPr>
          <p:spPr bwMode="auto">
            <a:xfrm rot="-1945593">
              <a:off x="4558" y="2654"/>
              <a:ext cx="676" cy="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5" name="Oval 16"/>
            <p:cNvSpPr>
              <a:spLocks noChangeArrowheads="1"/>
            </p:cNvSpPr>
            <p:nvPr/>
          </p:nvSpPr>
          <p:spPr bwMode="auto">
            <a:xfrm>
              <a:off x="3550" y="3215"/>
              <a:ext cx="913" cy="9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6" name="Oval 17"/>
            <p:cNvSpPr>
              <a:spLocks noChangeArrowheads="1"/>
            </p:cNvSpPr>
            <p:nvPr/>
          </p:nvSpPr>
          <p:spPr bwMode="auto">
            <a:xfrm>
              <a:off x="3876" y="3557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8492" name="Line 18"/>
          <p:cNvSpPr>
            <a:spLocks noChangeShapeType="1"/>
          </p:cNvSpPr>
          <p:nvPr/>
        </p:nvSpPr>
        <p:spPr bwMode="auto">
          <a:xfrm>
            <a:off x="8004175" y="4343400"/>
            <a:ext cx="914400" cy="914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3" name="Line 19"/>
          <p:cNvSpPr>
            <a:spLocks noChangeShapeType="1"/>
          </p:cNvSpPr>
          <p:nvPr/>
        </p:nvSpPr>
        <p:spPr bwMode="auto">
          <a:xfrm flipH="1">
            <a:off x="8004175" y="4343400"/>
            <a:ext cx="914400" cy="914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4" name="Text Box 20"/>
          <p:cNvSpPr txBox="1">
            <a:spLocks noChangeArrowheads="1"/>
          </p:cNvSpPr>
          <p:nvPr/>
        </p:nvSpPr>
        <p:spPr bwMode="auto">
          <a:xfrm>
            <a:off x="7470776" y="5334000"/>
            <a:ext cx="211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no hollow core!</a:t>
            </a:r>
          </a:p>
        </p:txBody>
      </p:sp>
      <p:sp>
        <p:nvSpPr>
          <p:cNvPr id="148495" name="Text Box 21"/>
          <p:cNvSpPr txBox="1">
            <a:spLocks noChangeArrowheads="1"/>
          </p:cNvSpPr>
          <p:nvPr/>
        </p:nvSpPr>
        <p:spPr bwMode="auto">
          <a:xfrm>
            <a:off x="1524001" y="6172201"/>
            <a:ext cx="9020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hollow = lower absorption, lower nonlinearities, higher power</a:t>
            </a:r>
          </a:p>
        </p:txBody>
      </p:sp>
      <p:sp>
        <p:nvSpPr>
          <p:cNvPr id="148496" name="Oval 22"/>
          <p:cNvSpPr>
            <a:spLocks noChangeArrowheads="1"/>
          </p:cNvSpPr>
          <p:nvPr/>
        </p:nvSpPr>
        <p:spPr bwMode="auto">
          <a:xfrm>
            <a:off x="8382000" y="2895600"/>
            <a:ext cx="381000" cy="38100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97" name="Line 23"/>
          <p:cNvSpPr>
            <a:spLocks noChangeShapeType="1"/>
          </p:cNvSpPr>
          <p:nvPr/>
        </p:nvSpPr>
        <p:spPr bwMode="auto">
          <a:xfrm flipV="1">
            <a:off x="6621463" y="2886075"/>
            <a:ext cx="1879600" cy="1189038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8" name="Line 24"/>
          <p:cNvSpPr>
            <a:spLocks noChangeShapeType="1"/>
          </p:cNvSpPr>
          <p:nvPr/>
        </p:nvSpPr>
        <p:spPr bwMode="auto">
          <a:xfrm flipV="1">
            <a:off x="6807200" y="3230564"/>
            <a:ext cx="1879600" cy="1189037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9" name="Line 25"/>
          <p:cNvSpPr>
            <a:spLocks noChangeShapeType="1"/>
          </p:cNvSpPr>
          <p:nvPr/>
        </p:nvSpPr>
        <p:spPr bwMode="auto">
          <a:xfrm flipV="1">
            <a:off x="6858000" y="3581400"/>
            <a:ext cx="5334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0" name="Line 26"/>
          <p:cNvSpPr>
            <a:spLocks noChangeShapeType="1"/>
          </p:cNvSpPr>
          <p:nvPr/>
        </p:nvSpPr>
        <p:spPr bwMode="auto">
          <a:xfrm flipV="1">
            <a:off x="7391400" y="3505200"/>
            <a:ext cx="8382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1" name="Line 27"/>
          <p:cNvSpPr>
            <a:spLocks noChangeShapeType="1"/>
          </p:cNvSpPr>
          <p:nvPr/>
        </p:nvSpPr>
        <p:spPr bwMode="auto">
          <a:xfrm flipV="1">
            <a:off x="8229600" y="2895600"/>
            <a:ext cx="3810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512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Review: Why no scattering?</a:t>
            </a:r>
          </a:p>
        </p:txBody>
      </p:sp>
      <p:sp>
        <p:nvSpPr>
          <p:cNvPr id="149506" name="Oval 3"/>
          <p:cNvSpPr>
            <a:spLocks noChangeArrowheads="1"/>
          </p:cNvSpPr>
          <p:nvPr/>
        </p:nvSpPr>
        <p:spPr bwMode="auto">
          <a:xfrm>
            <a:off x="1981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07" name="Oval 4"/>
          <p:cNvSpPr>
            <a:spLocks noChangeArrowheads="1"/>
          </p:cNvSpPr>
          <p:nvPr/>
        </p:nvSpPr>
        <p:spPr bwMode="auto">
          <a:xfrm>
            <a:off x="2438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08" name="Oval 5"/>
          <p:cNvSpPr>
            <a:spLocks noChangeArrowheads="1"/>
          </p:cNvSpPr>
          <p:nvPr/>
        </p:nvSpPr>
        <p:spPr bwMode="auto">
          <a:xfrm>
            <a:off x="2895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09" name="Oval 6"/>
          <p:cNvSpPr>
            <a:spLocks noChangeArrowheads="1"/>
          </p:cNvSpPr>
          <p:nvPr/>
        </p:nvSpPr>
        <p:spPr bwMode="auto">
          <a:xfrm>
            <a:off x="3352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0" name="Oval 7"/>
          <p:cNvSpPr>
            <a:spLocks noChangeArrowheads="1"/>
          </p:cNvSpPr>
          <p:nvPr/>
        </p:nvSpPr>
        <p:spPr bwMode="auto">
          <a:xfrm>
            <a:off x="3810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1" name="Oval 8"/>
          <p:cNvSpPr>
            <a:spLocks noChangeArrowheads="1"/>
          </p:cNvSpPr>
          <p:nvPr/>
        </p:nvSpPr>
        <p:spPr bwMode="auto">
          <a:xfrm>
            <a:off x="4267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2" name="Oval 9"/>
          <p:cNvSpPr>
            <a:spLocks noChangeArrowheads="1"/>
          </p:cNvSpPr>
          <p:nvPr/>
        </p:nvSpPr>
        <p:spPr bwMode="auto">
          <a:xfrm>
            <a:off x="4724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3" name="Oval 10"/>
          <p:cNvSpPr>
            <a:spLocks noChangeArrowheads="1"/>
          </p:cNvSpPr>
          <p:nvPr/>
        </p:nvSpPr>
        <p:spPr bwMode="auto">
          <a:xfrm>
            <a:off x="5181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4" name="Oval 11"/>
          <p:cNvSpPr>
            <a:spLocks noChangeArrowheads="1"/>
          </p:cNvSpPr>
          <p:nvPr/>
        </p:nvSpPr>
        <p:spPr bwMode="auto">
          <a:xfrm>
            <a:off x="5638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5" name="Oval 12"/>
          <p:cNvSpPr>
            <a:spLocks noChangeArrowheads="1"/>
          </p:cNvSpPr>
          <p:nvPr/>
        </p:nvSpPr>
        <p:spPr bwMode="auto">
          <a:xfrm>
            <a:off x="1981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6" name="Oval 13"/>
          <p:cNvSpPr>
            <a:spLocks noChangeArrowheads="1"/>
          </p:cNvSpPr>
          <p:nvPr/>
        </p:nvSpPr>
        <p:spPr bwMode="auto">
          <a:xfrm>
            <a:off x="2438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7" name="Oval 14"/>
          <p:cNvSpPr>
            <a:spLocks noChangeArrowheads="1"/>
          </p:cNvSpPr>
          <p:nvPr/>
        </p:nvSpPr>
        <p:spPr bwMode="auto">
          <a:xfrm>
            <a:off x="2895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8" name="Oval 15"/>
          <p:cNvSpPr>
            <a:spLocks noChangeArrowheads="1"/>
          </p:cNvSpPr>
          <p:nvPr/>
        </p:nvSpPr>
        <p:spPr bwMode="auto">
          <a:xfrm>
            <a:off x="3352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9" name="Oval 16"/>
          <p:cNvSpPr>
            <a:spLocks noChangeArrowheads="1"/>
          </p:cNvSpPr>
          <p:nvPr/>
        </p:nvSpPr>
        <p:spPr bwMode="auto">
          <a:xfrm>
            <a:off x="3810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0" name="Oval 17"/>
          <p:cNvSpPr>
            <a:spLocks noChangeArrowheads="1"/>
          </p:cNvSpPr>
          <p:nvPr/>
        </p:nvSpPr>
        <p:spPr bwMode="auto">
          <a:xfrm>
            <a:off x="4267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1" name="Oval 18"/>
          <p:cNvSpPr>
            <a:spLocks noChangeArrowheads="1"/>
          </p:cNvSpPr>
          <p:nvPr/>
        </p:nvSpPr>
        <p:spPr bwMode="auto">
          <a:xfrm>
            <a:off x="4724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2" name="Oval 19"/>
          <p:cNvSpPr>
            <a:spLocks noChangeArrowheads="1"/>
          </p:cNvSpPr>
          <p:nvPr/>
        </p:nvSpPr>
        <p:spPr bwMode="auto">
          <a:xfrm>
            <a:off x="5181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3" name="Oval 20"/>
          <p:cNvSpPr>
            <a:spLocks noChangeArrowheads="1"/>
          </p:cNvSpPr>
          <p:nvPr/>
        </p:nvSpPr>
        <p:spPr bwMode="auto">
          <a:xfrm>
            <a:off x="5638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4" name="Oval 21"/>
          <p:cNvSpPr>
            <a:spLocks noChangeArrowheads="1"/>
          </p:cNvSpPr>
          <p:nvPr/>
        </p:nvSpPr>
        <p:spPr bwMode="auto">
          <a:xfrm>
            <a:off x="1981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5" name="Oval 22"/>
          <p:cNvSpPr>
            <a:spLocks noChangeArrowheads="1"/>
          </p:cNvSpPr>
          <p:nvPr/>
        </p:nvSpPr>
        <p:spPr bwMode="auto">
          <a:xfrm>
            <a:off x="2438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6" name="Oval 23"/>
          <p:cNvSpPr>
            <a:spLocks noChangeArrowheads="1"/>
          </p:cNvSpPr>
          <p:nvPr/>
        </p:nvSpPr>
        <p:spPr bwMode="auto">
          <a:xfrm>
            <a:off x="2895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7" name="Oval 24"/>
          <p:cNvSpPr>
            <a:spLocks noChangeArrowheads="1"/>
          </p:cNvSpPr>
          <p:nvPr/>
        </p:nvSpPr>
        <p:spPr bwMode="auto">
          <a:xfrm>
            <a:off x="3352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8" name="Oval 25"/>
          <p:cNvSpPr>
            <a:spLocks noChangeArrowheads="1"/>
          </p:cNvSpPr>
          <p:nvPr/>
        </p:nvSpPr>
        <p:spPr bwMode="auto">
          <a:xfrm>
            <a:off x="3810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9" name="Oval 26"/>
          <p:cNvSpPr>
            <a:spLocks noChangeArrowheads="1"/>
          </p:cNvSpPr>
          <p:nvPr/>
        </p:nvSpPr>
        <p:spPr bwMode="auto">
          <a:xfrm>
            <a:off x="4267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0" name="Oval 27"/>
          <p:cNvSpPr>
            <a:spLocks noChangeArrowheads="1"/>
          </p:cNvSpPr>
          <p:nvPr/>
        </p:nvSpPr>
        <p:spPr bwMode="auto">
          <a:xfrm>
            <a:off x="4724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1" name="Oval 28"/>
          <p:cNvSpPr>
            <a:spLocks noChangeArrowheads="1"/>
          </p:cNvSpPr>
          <p:nvPr/>
        </p:nvSpPr>
        <p:spPr bwMode="auto">
          <a:xfrm>
            <a:off x="5181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2" name="Oval 29"/>
          <p:cNvSpPr>
            <a:spLocks noChangeArrowheads="1"/>
          </p:cNvSpPr>
          <p:nvPr/>
        </p:nvSpPr>
        <p:spPr bwMode="auto">
          <a:xfrm>
            <a:off x="5638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3" name="Oval 30"/>
          <p:cNvSpPr>
            <a:spLocks noChangeArrowheads="1"/>
          </p:cNvSpPr>
          <p:nvPr/>
        </p:nvSpPr>
        <p:spPr bwMode="auto">
          <a:xfrm>
            <a:off x="1981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4" name="Oval 31"/>
          <p:cNvSpPr>
            <a:spLocks noChangeArrowheads="1"/>
          </p:cNvSpPr>
          <p:nvPr/>
        </p:nvSpPr>
        <p:spPr bwMode="auto">
          <a:xfrm>
            <a:off x="2438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5" name="Oval 32"/>
          <p:cNvSpPr>
            <a:spLocks noChangeArrowheads="1"/>
          </p:cNvSpPr>
          <p:nvPr/>
        </p:nvSpPr>
        <p:spPr bwMode="auto">
          <a:xfrm>
            <a:off x="2895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6" name="Oval 33"/>
          <p:cNvSpPr>
            <a:spLocks noChangeArrowheads="1"/>
          </p:cNvSpPr>
          <p:nvPr/>
        </p:nvSpPr>
        <p:spPr bwMode="auto">
          <a:xfrm>
            <a:off x="3352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7" name="Oval 34"/>
          <p:cNvSpPr>
            <a:spLocks noChangeArrowheads="1"/>
          </p:cNvSpPr>
          <p:nvPr/>
        </p:nvSpPr>
        <p:spPr bwMode="auto">
          <a:xfrm>
            <a:off x="3810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8" name="Oval 35"/>
          <p:cNvSpPr>
            <a:spLocks noChangeArrowheads="1"/>
          </p:cNvSpPr>
          <p:nvPr/>
        </p:nvSpPr>
        <p:spPr bwMode="auto">
          <a:xfrm>
            <a:off x="4267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9" name="Oval 36"/>
          <p:cNvSpPr>
            <a:spLocks noChangeArrowheads="1"/>
          </p:cNvSpPr>
          <p:nvPr/>
        </p:nvSpPr>
        <p:spPr bwMode="auto">
          <a:xfrm>
            <a:off x="4724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0" name="Oval 37"/>
          <p:cNvSpPr>
            <a:spLocks noChangeArrowheads="1"/>
          </p:cNvSpPr>
          <p:nvPr/>
        </p:nvSpPr>
        <p:spPr bwMode="auto">
          <a:xfrm>
            <a:off x="5181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1" name="Oval 38"/>
          <p:cNvSpPr>
            <a:spLocks noChangeArrowheads="1"/>
          </p:cNvSpPr>
          <p:nvPr/>
        </p:nvSpPr>
        <p:spPr bwMode="auto">
          <a:xfrm>
            <a:off x="5638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2" name="Oval 39"/>
          <p:cNvSpPr>
            <a:spLocks noChangeArrowheads="1"/>
          </p:cNvSpPr>
          <p:nvPr/>
        </p:nvSpPr>
        <p:spPr bwMode="auto">
          <a:xfrm>
            <a:off x="1981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3" name="Oval 40"/>
          <p:cNvSpPr>
            <a:spLocks noChangeArrowheads="1"/>
          </p:cNvSpPr>
          <p:nvPr/>
        </p:nvSpPr>
        <p:spPr bwMode="auto">
          <a:xfrm>
            <a:off x="2438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4" name="Oval 41"/>
          <p:cNvSpPr>
            <a:spLocks noChangeArrowheads="1"/>
          </p:cNvSpPr>
          <p:nvPr/>
        </p:nvSpPr>
        <p:spPr bwMode="auto">
          <a:xfrm>
            <a:off x="2895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5" name="Oval 42"/>
          <p:cNvSpPr>
            <a:spLocks noChangeArrowheads="1"/>
          </p:cNvSpPr>
          <p:nvPr/>
        </p:nvSpPr>
        <p:spPr bwMode="auto">
          <a:xfrm>
            <a:off x="3352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6" name="Oval 43"/>
          <p:cNvSpPr>
            <a:spLocks noChangeArrowheads="1"/>
          </p:cNvSpPr>
          <p:nvPr/>
        </p:nvSpPr>
        <p:spPr bwMode="auto">
          <a:xfrm>
            <a:off x="3810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7" name="Oval 44"/>
          <p:cNvSpPr>
            <a:spLocks noChangeArrowheads="1"/>
          </p:cNvSpPr>
          <p:nvPr/>
        </p:nvSpPr>
        <p:spPr bwMode="auto">
          <a:xfrm>
            <a:off x="4267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8" name="Oval 45"/>
          <p:cNvSpPr>
            <a:spLocks noChangeArrowheads="1"/>
          </p:cNvSpPr>
          <p:nvPr/>
        </p:nvSpPr>
        <p:spPr bwMode="auto">
          <a:xfrm>
            <a:off x="4724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9" name="Oval 46"/>
          <p:cNvSpPr>
            <a:spLocks noChangeArrowheads="1"/>
          </p:cNvSpPr>
          <p:nvPr/>
        </p:nvSpPr>
        <p:spPr bwMode="auto">
          <a:xfrm>
            <a:off x="5181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0" name="Oval 47"/>
          <p:cNvSpPr>
            <a:spLocks noChangeArrowheads="1"/>
          </p:cNvSpPr>
          <p:nvPr/>
        </p:nvSpPr>
        <p:spPr bwMode="auto">
          <a:xfrm>
            <a:off x="5638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1" name="Oval 48"/>
          <p:cNvSpPr>
            <a:spLocks noChangeArrowheads="1"/>
          </p:cNvSpPr>
          <p:nvPr/>
        </p:nvSpPr>
        <p:spPr bwMode="auto">
          <a:xfrm>
            <a:off x="1981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2" name="Oval 49"/>
          <p:cNvSpPr>
            <a:spLocks noChangeArrowheads="1"/>
          </p:cNvSpPr>
          <p:nvPr/>
        </p:nvSpPr>
        <p:spPr bwMode="auto">
          <a:xfrm>
            <a:off x="2438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3" name="Oval 50"/>
          <p:cNvSpPr>
            <a:spLocks noChangeArrowheads="1"/>
          </p:cNvSpPr>
          <p:nvPr/>
        </p:nvSpPr>
        <p:spPr bwMode="auto">
          <a:xfrm>
            <a:off x="2895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4" name="Oval 51"/>
          <p:cNvSpPr>
            <a:spLocks noChangeArrowheads="1"/>
          </p:cNvSpPr>
          <p:nvPr/>
        </p:nvSpPr>
        <p:spPr bwMode="auto">
          <a:xfrm>
            <a:off x="3352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5" name="Oval 52"/>
          <p:cNvSpPr>
            <a:spLocks noChangeArrowheads="1"/>
          </p:cNvSpPr>
          <p:nvPr/>
        </p:nvSpPr>
        <p:spPr bwMode="auto">
          <a:xfrm>
            <a:off x="3810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6" name="Oval 53"/>
          <p:cNvSpPr>
            <a:spLocks noChangeArrowheads="1"/>
          </p:cNvSpPr>
          <p:nvPr/>
        </p:nvSpPr>
        <p:spPr bwMode="auto">
          <a:xfrm>
            <a:off x="4267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7" name="Oval 54"/>
          <p:cNvSpPr>
            <a:spLocks noChangeArrowheads="1"/>
          </p:cNvSpPr>
          <p:nvPr/>
        </p:nvSpPr>
        <p:spPr bwMode="auto">
          <a:xfrm>
            <a:off x="4724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8" name="Oval 55"/>
          <p:cNvSpPr>
            <a:spLocks noChangeArrowheads="1"/>
          </p:cNvSpPr>
          <p:nvPr/>
        </p:nvSpPr>
        <p:spPr bwMode="auto">
          <a:xfrm>
            <a:off x="5181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9" name="Oval 56"/>
          <p:cNvSpPr>
            <a:spLocks noChangeArrowheads="1"/>
          </p:cNvSpPr>
          <p:nvPr/>
        </p:nvSpPr>
        <p:spPr bwMode="auto">
          <a:xfrm>
            <a:off x="5638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0" name="Oval 57"/>
          <p:cNvSpPr>
            <a:spLocks noChangeArrowheads="1"/>
          </p:cNvSpPr>
          <p:nvPr/>
        </p:nvSpPr>
        <p:spPr bwMode="auto">
          <a:xfrm>
            <a:off x="6096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1" name="Oval 58"/>
          <p:cNvSpPr>
            <a:spLocks noChangeArrowheads="1"/>
          </p:cNvSpPr>
          <p:nvPr/>
        </p:nvSpPr>
        <p:spPr bwMode="auto">
          <a:xfrm>
            <a:off x="6553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2" name="Oval 59"/>
          <p:cNvSpPr>
            <a:spLocks noChangeArrowheads="1"/>
          </p:cNvSpPr>
          <p:nvPr/>
        </p:nvSpPr>
        <p:spPr bwMode="auto">
          <a:xfrm>
            <a:off x="7010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3" name="Oval 60"/>
          <p:cNvSpPr>
            <a:spLocks noChangeArrowheads="1"/>
          </p:cNvSpPr>
          <p:nvPr/>
        </p:nvSpPr>
        <p:spPr bwMode="auto">
          <a:xfrm>
            <a:off x="7467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4" name="Oval 61"/>
          <p:cNvSpPr>
            <a:spLocks noChangeArrowheads="1"/>
          </p:cNvSpPr>
          <p:nvPr/>
        </p:nvSpPr>
        <p:spPr bwMode="auto">
          <a:xfrm>
            <a:off x="7924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5" name="Oval 62"/>
          <p:cNvSpPr>
            <a:spLocks noChangeArrowheads="1"/>
          </p:cNvSpPr>
          <p:nvPr/>
        </p:nvSpPr>
        <p:spPr bwMode="auto">
          <a:xfrm>
            <a:off x="8382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6" name="Oval 63"/>
          <p:cNvSpPr>
            <a:spLocks noChangeArrowheads="1"/>
          </p:cNvSpPr>
          <p:nvPr/>
        </p:nvSpPr>
        <p:spPr bwMode="auto">
          <a:xfrm>
            <a:off x="8839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7" name="Oval 64"/>
          <p:cNvSpPr>
            <a:spLocks noChangeArrowheads="1"/>
          </p:cNvSpPr>
          <p:nvPr/>
        </p:nvSpPr>
        <p:spPr bwMode="auto">
          <a:xfrm>
            <a:off x="9296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8" name="Oval 65"/>
          <p:cNvSpPr>
            <a:spLocks noChangeArrowheads="1"/>
          </p:cNvSpPr>
          <p:nvPr/>
        </p:nvSpPr>
        <p:spPr bwMode="auto">
          <a:xfrm>
            <a:off x="9753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9" name="Oval 66"/>
          <p:cNvSpPr>
            <a:spLocks noChangeArrowheads="1"/>
          </p:cNvSpPr>
          <p:nvPr/>
        </p:nvSpPr>
        <p:spPr bwMode="auto">
          <a:xfrm>
            <a:off x="6096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0" name="Oval 67"/>
          <p:cNvSpPr>
            <a:spLocks noChangeArrowheads="1"/>
          </p:cNvSpPr>
          <p:nvPr/>
        </p:nvSpPr>
        <p:spPr bwMode="auto">
          <a:xfrm>
            <a:off x="6553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1" name="Oval 68"/>
          <p:cNvSpPr>
            <a:spLocks noChangeArrowheads="1"/>
          </p:cNvSpPr>
          <p:nvPr/>
        </p:nvSpPr>
        <p:spPr bwMode="auto">
          <a:xfrm>
            <a:off x="7010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2" name="Oval 69"/>
          <p:cNvSpPr>
            <a:spLocks noChangeArrowheads="1"/>
          </p:cNvSpPr>
          <p:nvPr/>
        </p:nvSpPr>
        <p:spPr bwMode="auto">
          <a:xfrm>
            <a:off x="7467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3" name="Oval 70"/>
          <p:cNvSpPr>
            <a:spLocks noChangeArrowheads="1"/>
          </p:cNvSpPr>
          <p:nvPr/>
        </p:nvSpPr>
        <p:spPr bwMode="auto">
          <a:xfrm>
            <a:off x="7924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4" name="Oval 71"/>
          <p:cNvSpPr>
            <a:spLocks noChangeArrowheads="1"/>
          </p:cNvSpPr>
          <p:nvPr/>
        </p:nvSpPr>
        <p:spPr bwMode="auto">
          <a:xfrm>
            <a:off x="8382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5" name="Oval 72"/>
          <p:cNvSpPr>
            <a:spLocks noChangeArrowheads="1"/>
          </p:cNvSpPr>
          <p:nvPr/>
        </p:nvSpPr>
        <p:spPr bwMode="auto">
          <a:xfrm>
            <a:off x="8839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6" name="Oval 73"/>
          <p:cNvSpPr>
            <a:spLocks noChangeArrowheads="1"/>
          </p:cNvSpPr>
          <p:nvPr/>
        </p:nvSpPr>
        <p:spPr bwMode="auto">
          <a:xfrm>
            <a:off x="9296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7" name="Oval 74"/>
          <p:cNvSpPr>
            <a:spLocks noChangeArrowheads="1"/>
          </p:cNvSpPr>
          <p:nvPr/>
        </p:nvSpPr>
        <p:spPr bwMode="auto">
          <a:xfrm>
            <a:off x="9753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8" name="Oval 75"/>
          <p:cNvSpPr>
            <a:spLocks noChangeArrowheads="1"/>
          </p:cNvSpPr>
          <p:nvPr/>
        </p:nvSpPr>
        <p:spPr bwMode="auto">
          <a:xfrm>
            <a:off x="6096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9" name="Oval 76"/>
          <p:cNvSpPr>
            <a:spLocks noChangeArrowheads="1"/>
          </p:cNvSpPr>
          <p:nvPr/>
        </p:nvSpPr>
        <p:spPr bwMode="auto">
          <a:xfrm>
            <a:off x="6553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0" name="Oval 77"/>
          <p:cNvSpPr>
            <a:spLocks noChangeArrowheads="1"/>
          </p:cNvSpPr>
          <p:nvPr/>
        </p:nvSpPr>
        <p:spPr bwMode="auto">
          <a:xfrm>
            <a:off x="7010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1" name="Oval 78"/>
          <p:cNvSpPr>
            <a:spLocks noChangeArrowheads="1"/>
          </p:cNvSpPr>
          <p:nvPr/>
        </p:nvSpPr>
        <p:spPr bwMode="auto">
          <a:xfrm>
            <a:off x="7467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2" name="Oval 79"/>
          <p:cNvSpPr>
            <a:spLocks noChangeArrowheads="1"/>
          </p:cNvSpPr>
          <p:nvPr/>
        </p:nvSpPr>
        <p:spPr bwMode="auto">
          <a:xfrm>
            <a:off x="7924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3" name="Oval 80"/>
          <p:cNvSpPr>
            <a:spLocks noChangeArrowheads="1"/>
          </p:cNvSpPr>
          <p:nvPr/>
        </p:nvSpPr>
        <p:spPr bwMode="auto">
          <a:xfrm>
            <a:off x="8382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4" name="Oval 81"/>
          <p:cNvSpPr>
            <a:spLocks noChangeArrowheads="1"/>
          </p:cNvSpPr>
          <p:nvPr/>
        </p:nvSpPr>
        <p:spPr bwMode="auto">
          <a:xfrm>
            <a:off x="8839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5" name="Oval 82"/>
          <p:cNvSpPr>
            <a:spLocks noChangeArrowheads="1"/>
          </p:cNvSpPr>
          <p:nvPr/>
        </p:nvSpPr>
        <p:spPr bwMode="auto">
          <a:xfrm>
            <a:off x="9296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6" name="Oval 83"/>
          <p:cNvSpPr>
            <a:spLocks noChangeArrowheads="1"/>
          </p:cNvSpPr>
          <p:nvPr/>
        </p:nvSpPr>
        <p:spPr bwMode="auto">
          <a:xfrm>
            <a:off x="9753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7" name="Oval 84"/>
          <p:cNvSpPr>
            <a:spLocks noChangeArrowheads="1"/>
          </p:cNvSpPr>
          <p:nvPr/>
        </p:nvSpPr>
        <p:spPr bwMode="auto">
          <a:xfrm>
            <a:off x="6096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8" name="Oval 85"/>
          <p:cNvSpPr>
            <a:spLocks noChangeArrowheads="1"/>
          </p:cNvSpPr>
          <p:nvPr/>
        </p:nvSpPr>
        <p:spPr bwMode="auto">
          <a:xfrm>
            <a:off x="6553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9" name="Oval 86"/>
          <p:cNvSpPr>
            <a:spLocks noChangeArrowheads="1"/>
          </p:cNvSpPr>
          <p:nvPr/>
        </p:nvSpPr>
        <p:spPr bwMode="auto">
          <a:xfrm>
            <a:off x="7010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0" name="Oval 87"/>
          <p:cNvSpPr>
            <a:spLocks noChangeArrowheads="1"/>
          </p:cNvSpPr>
          <p:nvPr/>
        </p:nvSpPr>
        <p:spPr bwMode="auto">
          <a:xfrm>
            <a:off x="7467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1" name="Oval 88"/>
          <p:cNvSpPr>
            <a:spLocks noChangeArrowheads="1"/>
          </p:cNvSpPr>
          <p:nvPr/>
        </p:nvSpPr>
        <p:spPr bwMode="auto">
          <a:xfrm>
            <a:off x="7924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2" name="Oval 89"/>
          <p:cNvSpPr>
            <a:spLocks noChangeArrowheads="1"/>
          </p:cNvSpPr>
          <p:nvPr/>
        </p:nvSpPr>
        <p:spPr bwMode="auto">
          <a:xfrm>
            <a:off x="8382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3" name="Oval 90"/>
          <p:cNvSpPr>
            <a:spLocks noChangeArrowheads="1"/>
          </p:cNvSpPr>
          <p:nvPr/>
        </p:nvSpPr>
        <p:spPr bwMode="auto">
          <a:xfrm>
            <a:off x="8839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4" name="Oval 91"/>
          <p:cNvSpPr>
            <a:spLocks noChangeArrowheads="1"/>
          </p:cNvSpPr>
          <p:nvPr/>
        </p:nvSpPr>
        <p:spPr bwMode="auto">
          <a:xfrm>
            <a:off x="9296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5" name="Oval 92"/>
          <p:cNvSpPr>
            <a:spLocks noChangeArrowheads="1"/>
          </p:cNvSpPr>
          <p:nvPr/>
        </p:nvSpPr>
        <p:spPr bwMode="auto">
          <a:xfrm>
            <a:off x="9753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6" name="Oval 93"/>
          <p:cNvSpPr>
            <a:spLocks noChangeArrowheads="1"/>
          </p:cNvSpPr>
          <p:nvPr/>
        </p:nvSpPr>
        <p:spPr bwMode="auto">
          <a:xfrm>
            <a:off x="6096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7" name="Oval 94"/>
          <p:cNvSpPr>
            <a:spLocks noChangeArrowheads="1"/>
          </p:cNvSpPr>
          <p:nvPr/>
        </p:nvSpPr>
        <p:spPr bwMode="auto">
          <a:xfrm>
            <a:off x="6553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8" name="Oval 95"/>
          <p:cNvSpPr>
            <a:spLocks noChangeArrowheads="1"/>
          </p:cNvSpPr>
          <p:nvPr/>
        </p:nvSpPr>
        <p:spPr bwMode="auto">
          <a:xfrm>
            <a:off x="7010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9" name="Oval 96"/>
          <p:cNvSpPr>
            <a:spLocks noChangeArrowheads="1"/>
          </p:cNvSpPr>
          <p:nvPr/>
        </p:nvSpPr>
        <p:spPr bwMode="auto">
          <a:xfrm>
            <a:off x="7467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0" name="Oval 97"/>
          <p:cNvSpPr>
            <a:spLocks noChangeArrowheads="1"/>
          </p:cNvSpPr>
          <p:nvPr/>
        </p:nvSpPr>
        <p:spPr bwMode="auto">
          <a:xfrm>
            <a:off x="7924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1" name="Oval 98"/>
          <p:cNvSpPr>
            <a:spLocks noChangeArrowheads="1"/>
          </p:cNvSpPr>
          <p:nvPr/>
        </p:nvSpPr>
        <p:spPr bwMode="auto">
          <a:xfrm>
            <a:off x="8382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2" name="Oval 99"/>
          <p:cNvSpPr>
            <a:spLocks noChangeArrowheads="1"/>
          </p:cNvSpPr>
          <p:nvPr/>
        </p:nvSpPr>
        <p:spPr bwMode="auto">
          <a:xfrm>
            <a:off x="8839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3" name="Oval 100"/>
          <p:cNvSpPr>
            <a:spLocks noChangeArrowheads="1"/>
          </p:cNvSpPr>
          <p:nvPr/>
        </p:nvSpPr>
        <p:spPr bwMode="auto">
          <a:xfrm>
            <a:off x="9296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4" name="Oval 101"/>
          <p:cNvSpPr>
            <a:spLocks noChangeArrowheads="1"/>
          </p:cNvSpPr>
          <p:nvPr/>
        </p:nvSpPr>
        <p:spPr bwMode="auto">
          <a:xfrm>
            <a:off x="9753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5" name="Oval 102"/>
          <p:cNvSpPr>
            <a:spLocks noChangeArrowheads="1"/>
          </p:cNvSpPr>
          <p:nvPr/>
        </p:nvSpPr>
        <p:spPr bwMode="auto">
          <a:xfrm>
            <a:off x="6096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6" name="Oval 103"/>
          <p:cNvSpPr>
            <a:spLocks noChangeArrowheads="1"/>
          </p:cNvSpPr>
          <p:nvPr/>
        </p:nvSpPr>
        <p:spPr bwMode="auto">
          <a:xfrm>
            <a:off x="6553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7" name="Oval 104"/>
          <p:cNvSpPr>
            <a:spLocks noChangeArrowheads="1"/>
          </p:cNvSpPr>
          <p:nvPr/>
        </p:nvSpPr>
        <p:spPr bwMode="auto">
          <a:xfrm>
            <a:off x="7010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8" name="Oval 105"/>
          <p:cNvSpPr>
            <a:spLocks noChangeArrowheads="1"/>
          </p:cNvSpPr>
          <p:nvPr/>
        </p:nvSpPr>
        <p:spPr bwMode="auto">
          <a:xfrm>
            <a:off x="7467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9" name="Oval 106"/>
          <p:cNvSpPr>
            <a:spLocks noChangeArrowheads="1"/>
          </p:cNvSpPr>
          <p:nvPr/>
        </p:nvSpPr>
        <p:spPr bwMode="auto">
          <a:xfrm>
            <a:off x="7924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0" name="Oval 107"/>
          <p:cNvSpPr>
            <a:spLocks noChangeArrowheads="1"/>
          </p:cNvSpPr>
          <p:nvPr/>
        </p:nvSpPr>
        <p:spPr bwMode="auto">
          <a:xfrm>
            <a:off x="8382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1" name="Oval 108"/>
          <p:cNvSpPr>
            <a:spLocks noChangeArrowheads="1"/>
          </p:cNvSpPr>
          <p:nvPr/>
        </p:nvSpPr>
        <p:spPr bwMode="auto">
          <a:xfrm>
            <a:off x="8839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2" name="Oval 109"/>
          <p:cNvSpPr>
            <a:spLocks noChangeArrowheads="1"/>
          </p:cNvSpPr>
          <p:nvPr/>
        </p:nvSpPr>
        <p:spPr bwMode="auto">
          <a:xfrm>
            <a:off x="9296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3" name="Oval 110"/>
          <p:cNvSpPr>
            <a:spLocks noChangeArrowheads="1"/>
          </p:cNvSpPr>
          <p:nvPr/>
        </p:nvSpPr>
        <p:spPr bwMode="auto">
          <a:xfrm>
            <a:off x="9753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4" name="Oval 111"/>
          <p:cNvSpPr>
            <a:spLocks noChangeArrowheads="1"/>
          </p:cNvSpPr>
          <p:nvPr/>
        </p:nvSpPr>
        <p:spPr bwMode="auto">
          <a:xfrm>
            <a:off x="1981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5" name="Oval 112"/>
          <p:cNvSpPr>
            <a:spLocks noChangeArrowheads="1"/>
          </p:cNvSpPr>
          <p:nvPr/>
        </p:nvSpPr>
        <p:spPr bwMode="auto">
          <a:xfrm>
            <a:off x="2438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6" name="Oval 113"/>
          <p:cNvSpPr>
            <a:spLocks noChangeArrowheads="1"/>
          </p:cNvSpPr>
          <p:nvPr/>
        </p:nvSpPr>
        <p:spPr bwMode="auto">
          <a:xfrm>
            <a:off x="2895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7" name="Oval 114"/>
          <p:cNvSpPr>
            <a:spLocks noChangeArrowheads="1"/>
          </p:cNvSpPr>
          <p:nvPr/>
        </p:nvSpPr>
        <p:spPr bwMode="auto">
          <a:xfrm>
            <a:off x="3352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8" name="Oval 115"/>
          <p:cNvSpPr>
            <a:spLocks noChangeArrowheads="1"/>
          </p:cNvSpPr>
          <p:nvPr/>
        </p:nvSpPr>
        <p:spPr bwMode="auto">
          <a:xfrm>
            <a:off x="3810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9" name="Oval 116"/>
          <p:cNvSpPr>
            <a:spLocks noChangeArrowheads="1"/>
          </p:cNvSpPr>
          <p:nvPr/>
        </p:nvSpPr>
        <p:spPr bwMode="auto">
          <a:xfrm>
            <a:off x="4267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0" name="Oval 117"/>
          <p:cNvSpPr>
            <a:spLocks noChangeArrowheads="1"/>
          </p:cNvSpPr>
          <p:nvPr/>
        </p:nvSpPr>
        <p:spPr bwMode="auto">
          <a:xfrm>
            <a:off x="4724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1" name="Oval 118"/>
          <p:cNvSpPr>
            <a:spLocks noChangeArrowheads="1"/>
          </p:cNvSpPr>
          <p:nvPr/>
        </p:nvSpPr>
        <p:spPr bwMode="auto">
          <a:xfrm>
            <a:off x="5181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2" name="Oval 119"/>
          <p:cNvSpPr>
            <a:spLocks noChangeArrowheads="1"/>
          </p:cNvSpPr>
          <p:nvPr/>
        </p:nvSpPr>
        <p:spPr bwMode="auto">
          <a:xfrm>
            <a:off x="5638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3" name="Oval 120"/>
          <p:cNvSpPr>
            <a:spLocks noChangeArrowheads="1"/>
          </p:cNvSpPr>
          <p:nvPr/>
        </p:nvSpPr>
        <p:spPr bwMode="auto">
          <a:xfrm>
            <a:off x="6096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4" name="Oval 121"/>
          <p:cNvSpPr>
            <a:spLocks noChangeArrowheads="1"/>
          </p:cNvSpPr>
          <p:nvPr/>
        </p:nvSpPr>
        <p:spPr bwMode="auto">
          <a:xfrm>
            <a:off x="6553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5" name="Oval 122"/>
          <p:cNvSpPr>
            <a:spLocks noChangeArrowheads="1"/>
          </p:cNvSpPr>
          <p:nvPr/>
        </p:nvSpPr>
        <p:spPr bwMode="auto">
          <a:xfrm>
            <a:off x="7010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6" name="Oval 123"/>
          <p:cNvSpPr>
            <a:spLocks noChangeArrowheads="1"/>
          </p:cNvSpPr>
          <p:nvPr/>
        </p:nvSpPr>
        <p:spPr bwMode="auto">
          <a:xfrm>
            <a:off x="7467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7" name="Oval 124"/>
          <p:cNvSpPr>
            <a:spLocks noChangeArrowheads="1"/>
          </p:cNvSpPr>
          <p:nvPr/>
        </p:nvSpPr>
        <p:spPr bwMode="auto">
          <a:xfrm>
            <a:off x="7924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8" name="Oval 125"/>
          <p:cNvSpPr>
            <a:spLocks noChangeArrowheads="1"/>
          </p:cNvSpPr>
          <p:nvPr/>
        </p:nvSpPr>
        <p:spPr bwMode="auto">
          <a:xfrm>
            <a:off x="8382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9" name="Oval 126"/>
          <p:cNvSpPr>
            <a:spLocks noChangeArrowheads="1"/>
          </p:cNvSpPr>
          <p:nvPr/>
        </p:nvSpPr>
        <p:spPr bwMode="auto">
          <a:xfrm>
            <a:off x="8839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0" name="Oval 127"/>
          <p:cNvSpPr>
            <a:spLocks noChangeArrowheads="1"/>
          </p:cNvSpPr>
          <p:nvPr/>
        </p:nvSpPr>
        <p:spPr bwMode="auto">
          <a:xfrm>
            <a:off x="9296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1" name="Oval 128"/>
          <p:cNvSpPr>
            <a:spLocks noChangeArrowheads="1"/>
          </p:cNvSpPr>
          <p:nvPr/>
        </p:nvSpPr>
        <p:spPr bwMode="auto">
          <a:xfrm>
            <a:off x="9753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2" name="Oval 129"/>
          <p:cNvSpPr>
            <a:spLocks noChangeArrowheads="1"/>
          </p:cNvSpPr>
          <p:nvPr/>
        </p:nvSpPr>
        <p:spPr bwMode="auto">
          <a:xfrm>
            <a:off x="1981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3" name="Oval 130"/>
          <p:cNvSpPr>
            <a:spLocks noChangeArrowheads="1"/>
          </p:cNvSpPr>
          <p:nvPr/>
        </p:nvSpPr>
        <p:spPr bwMode="auto">
          <a:xfrm>
            <a:off x="2438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4" name="Oval 131"/>
          <p:cNvSpPr>
            <a:spLocks noChangeArrowheads="1"/>
          </p:cNvSpPr>
          <p:nvPr/>
        </p:nvSpPr>
        <p:spPr bwMode="auto">
          <a:xfrm>
            <a:off x="2895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5" name="Oval 132"/>
          <p:cNvSpPr>
            <a:spLocks noChangeArrowheads="1"/>
          </p:cNvSpPr>
          <p:nvPr/>
        </p:nvSpPr>
        <p:spPr bwMode="auto">
          <a:xfrm>
            <a:off x="3352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6" name="Oval 133"/>
          <p:cNvSpPr>
            <a:spLocks noChangeArrowheads="1"/>
          </p:cNvSpPr>
          <p:nvPr/>
        </p:nvSpPr>
        <p:spPr bwMode="auto">
          <a:xfrm>
            <a:off x="3810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7" name="Oval 134"/>
          <p:cNvSpPr>
            <a:spLocks noChangeArrowheads="1"/>
          </p:cNvSpPr>
          <p:nvPr/>
        </p:nvSpPr>
        <p:spPr bwMode="auto">
          <a:xfrm>
            <a:off x="4267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8" name="Oval 135"/>
          <p:cNvSpPr>
            <a:spLocks noChangeArrowheads="1"/>
          </p:cNvSpPr>
          <p:nvPr/>
        </p:nvSpPr>
        <p:spPr bwMode="auto">
          <a:xfrm>
            <a:off x="4724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9" name="Oval 136"/>
          <p:cNvSpPr>
            <a:spLocks noChangeArrowheads="1"/>
          </p:cNvSpPr>
          <p:nvPr/>
        </p:nvSpPr>
        <p:spPr bwMode="auto">
          <a:xfrm>
            <a:off x="5181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0" name="Oval 137"/>
          <p:cNvSpPr>
            <a:spLocks noChangeArrowheads="1"/>
          </p:cNvSpPr>
          <p:nvPr/>
        </p:nvSpPr>
        <p:spPr bwMode="auto">
          <a:xfrm>
            <a:off x="5638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1" name="Oval 138"/>
          <p:cNvSpPr>
            <a:spLocks noChangeArrowheads="1"/>
          </p:cNvSpPr>
          <p:nvPr/>
        </p:nvSpPr>
        <p:spPr bwMode="auto">
          <a:xfrm>
            <a:off x="6096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2" name="Oval 139"/>
          <p:cNvSpPr>
            <a:spLocks noChangeArrowheads="1"/>
          </p:cNvSpPr>
          <p:nvPr/>
        </p:nvSpPr>
        <p:spPr bwMode="auto">
          <a:xfrm>
            <a:off x="6553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3" name="Oval 140"/>
          <p:cNvSpPr>
            <a:spLocks noChangeArrowheads="1"/>
          </p:cNvSpPr>
          <p:nvPr/>
        </p:nvSpPr>
        <p:spPr bwMode="auto">
          <a:xfrm>
            <a:off x="7010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4" name="Oval 141"/>
          <p:cNvSpPr>
            <a:spLocks noChangeArrowheads="1"/>
          </p:cNvSpPr>
          <p:nvPr/>
        </p:nvSpPr>
        <p:spPr bwMode="auto">
          <a:xfrm>
            <a:off x="7467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5" name="Oval 142"/>
          <p:cNvSpPr>
            <a:spLocks noChangeArrowheads="1"/>
          </p:cNvSpPr>
          <p:nvPr/>
        </p:nvSpPr>
        <p:spPr bwMode="auto">
          <a:xfrm>
            <a:off x="7924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6" name="Oval 143"/>
          <p:cNvSpPr>
            <a:spLocks noChangeArrowheads="1"/>
          </p:cNvSpPr>
          <p:nvPr/>
        </p:nvSpPr>
        <p:spPr bwMode="auto">
          <a:xfrm>
            <a:off x="8382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7" name="Oval 144"/>
          <p:cNvSpPr>
            <a:spLocks noChangeArrowheads="1"/>
          </p:cNvSpPr>
          <p:nvPr/>
        </p:nvSpPr>
        <p:spPr bwMode="auto">
          <a:xfrm>
            <a:off x="8839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8" name="Oval 145"/>
          <p:cNvSpPr>
            <a:spLocks noChangeArrowheads="1"/>
          </p:cNvSpPr>
          <p:nvPr/>
        </p:nvSpPr>
        <p:spPr bwMode="auto">
          <a:xfrm>
            <a:off x="9296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9" name="Oval 146"/>
          <p:cNvSpPr>
            <a:spLocks noChangeArrowheads="1"/>
          </p:cNvSpPr>
          <p:nvPr/>
        </p:nvSpPr>
        <p:spPr bwMode="auto">
          <a:xfrm>
            <a:off x="9753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50" name="Line 147"/>
          <p:cNvSpPr>
            <a:spLocks noChangeShapeType="1"/>
          </p:cNvSpPr>
          <p:nvPr/>
        </p:nvSpPr>
        <p:spPr bwMode="auto">
          <a:xfrm>
            <a:off x="5013325" y="3200400"/>
            <a:ext cx="2743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48"/>
          <p:cNvGrpSpPr>
            <a:grpSpLocks/>
          </p:cNvGrpSpPr>
          <p:nvPr/>
        </p:nvGrpSpPr>
        <p:grpSpPr bwMode="auto">
          <a:xfrm>
            <a:off x="6577014" y="3352800"/>
            <a:ext cx="3749675" cy="2971800"/>
            <a:chOff x="3183" y="2112"/>
            <a:chExt cx="2362" cy="1872"/>
          </a:xfrm>
        </p:grpSpPr>
        <p:sp>
          <p:nvSpPr>
            <p:cNvPr id="149658" name="Line 149"/>
            <p:cNvSpPr>
              <a:spLocks noChangeShapeType="1"/>
            </p:cNvSpPr>
            <p:nvPr/>
          </p:nvSpPr>
          <p:spPr bwMode="auto">
            <a:xfrm>
              <a:off x="3926" y="2112"/>
              <a:ext cx="480" cy="1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59" name="Text Box 150"/>
            <p:cNvSpPr txBox="1">
              <a:spLocks noChangeArrowheads="1"/>
            </p:cNvSpPr>
            <p:nvPr/>
          </p:nvSpPr>
          <p:spPr bwMode="auto">
            <a:xfrm>
              <a:off x="3183" y="3504"/>
              <a:ext cx="2362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forbidden by gap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(except for </a:t>
              </a:r>
              <a:r>
                <a:rPr lang="en-US" altLang="en-US" sz="2000">
                  <a:solidFill>
                    <a:schemeClr val="accent2"/>
                  </a:solidFill>
                </a:rPr>
                <a:t>finite</a:t>
              </a:r>
              <a:r>
                <a:rPr lang="en-US" altLang="en-US" sz="2000"/>
                <a:t>-crystal </a:t>
              </a:r>
              <a:r>
                <a:rPr lang="en-US" altLang="en-US" sz="2000">
                  <a:solidFill>
                    <a:schemeClr val="accent2"/>
                  </a:solidFill>
                </a:rPr>
                <a:t>tunneling</a:t>
              </a:r>
              <a:r>
                <a:rPr lang="en-US" altLang="en-US" sz="2000"/>
                <a:t>)</a:t>
              </a:r>
            </a:p>
          </p:txBody>
        </p:sp>
        <p:grpSp>
          <p:nvGrpSpPr>
            <p:cNvPr id="149660" name="Group 151"/>
            <p:cNvGrpSpPr>
              <a:grpSpLocks/>
            </p:cNvGrpSpPr>
            <p:nvPr/>
          </p:nvGrpSpPr>
          <p:grpSpPr bwMode="auto">
            <a:xfrm>
              <a:off x="3974" y="2544"/>
              <a:ext cx="384" cy="384"/>
              <a:chOff x="3312" y="2496"/>
              <a:chExt cx="384" cy="384"/>
            </a:xfrm>
          </p:grpSpPr>
          <p:sp>
            <p:nvSpPr>
              <p:cNvPr id="149661" name="Line 152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62" name="Line 153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54"/>
          <p:cNvGrpSpPr>
            <a:grpSpLocks/>
          </p:cNvGrpSpPr>
          <p:nvPr/>
        </p:nvGrpSpPr>
        <p:grpSpPr bwMode="auto">
          <a:xfrm>
            <a:off x="1695450" y="2743200"/>
            <a:ext cx="4476750" cy="914400"/>
            <a:chOff x="108" y="1728"/>
            <a:chExt cx="2820" cy="576"/>
          </a:xfrm>
        </p:grpSpPr>
        <p:sp>
          <p:nvSpPr>
            <p:cNvPr id="149653" name="Line 155"/>
            <p:cNvSpPr>
              <a:spLocks noChangeShapeType="1"/>
            </p:cNvSpPr>
            <p:nvPr/>
          </p:nvSpPr>
          <p:spPr bwMode="auto">
            <a:xfrm flipH="1">
              <a:off x="912" y="2112"/>
              <a:ext cx="20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9654" name="Group 156"/>
            <p:cNvGrpSpPr>
              <a:grpSpLocks/>
            </p:cNvGrpSpPr>
            <p:nvPr/>
          </p:nvGrpSpPr>
          <p:grpSpPr bwMode="auto">
            <a:xfrm>
              <a:off x="1248" y="1920"/>
              <a:ext cx="384" cy="384"/>
              <a:chOff x="3312" y="2496"/>
              <a:chExt cx="384" cy="384"/>
            </a:xfrm>
          </p:grpSpPr>
          <p:sp>
            <p:nvSpPr>
              <p:cNvPr id="149656" name="Line 157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57" name="Line 158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9655" name="Text Box 159"/>
            <p:cNvSpPr txBox="1">
              <a:spLocks noChangeArrowheads="1"/>
            </p:cNvSpPr>
            <p:nvPr/>
          </p:nvSpPr>
          <p:spPr bwMode="auto">
            <a:xfrm>
              <a:off x="108" y="1728"/>
              <a:ext cx="12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forbidden by Bloch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(</a:t>
              </a:r>
              <a:r>
                <a:rPr lang="en-US" altLang="en-US" sz="1800" i="1"/>
                <a:t>k</a:t>
              </a:r>
              <a:r>
                <a:rPr lang="en-US" altLang="en-US" sz="1800"/>
                <a:t> conserved)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24453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Benefits of a complete gap…</a:t>
            </a:r>
          </a:p>
        </p:txBody>
      </p:sp>
      <p:sp>
        <p:nvSpPr>
          <p:cNvPr id="150530" name="Oval 3"/>
          <p:cNvSpPr>
            <a:spLocks noChangeArrowheads="1"/>
          </p:cNvSpPr>
          <p:nvPr/>
        </p:nvSpPr>
        <p:spPr bwMode="auto">
          <a:xfrm>
            <a:off x="1981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1" name="Oval 4"/>
          <p:cNvSpPr>
            <a:spLocks noChangeArrowheads="1"/>
          </p:cNvSpPr>
          <p:nvPr/>
        </p:nvSpPr>
        <p:spPr bwMode="auto">
          <a:xfrm>
            <a:off x="2438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2" name="Oval 5"/>
          <p:cNvSpPr>
            <a:spLocks noChangeArrowheads="1"/>
          </p:cNvSpPr>
          <p:nvPr/>
        </p:nvSpPr>
        <p:spPr bwMode="auto">
          <a:xfrm>
            <a:off x="2895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3" name="Oval 6"/>
          <p:cNvSpPr>
            <a:spLocks noChangeArrowheads="1"/>
          </p:cNvSpPr>
          <p:nvPr/>
        </p:nvSpPr>
        <p:spPr bwMode="auto">
          <a:xfrm>
            <a:off x="3352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4" name="Oval 7"/>
          <p:cNvSpPr>
            <a:spLocks noChangeArrowheads="1"/>
          </p:cNvSpPr>
          <p:nvPr/>
        </p:nvSpPr>
        <p:spPr bwMode="auto">
          <a:xfrm>
            <a:off x="3810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5" name="Oval 8"/>
          <p:cNvSpPr>
            <a:spLocks noChangeArrowheads="1"/>
          </p:cNvSpPr>
          <p:nvPr/>
        </p:nvSpPr>
        <p:spPr bwMode="auto">
          <a:xfrm>
            <a:off x="4267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6" name="Oval 9"/>
          <p:cNvSpPr>
            <a:spLocks noChangeArrowheads="1"/>
          </p:cNvSpPr>
          <p:nvPr/>
        </p:nvSpPr>
        <p:spPr bwMode="auto">
          <a:xfrm>
            <a:off x="4724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7" name="Oval 10"/>
          <p:cNvSpPr>
            <a:spLocks noChangeArrowheads="1"/>
          </p:cNvSpPr>
          <p:nvPr/>
        </p:nvSpPr>
        <p:spPr bwMode="auto">
          <a:xfrm>
            <a:off x="5181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8" name="Oval 11"/>
          <p:cNvSpPr>
            <a:spLocks noChangeArrowheads="1"/>
          </p:cNvSpPr>
          <p:nvPr/>
        </p:nvSpPr>
        <p:spPr bwMode="auto">
          <a:xfrm>
            <a:off x="5638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9" name="Oval 12"/>
          <p:cNvSpPr>
            <a:spLocks noChangeArrowheads="1"/>
          </p:cNvSpPr>
          <p:nvPr/>
        </p:nvSpPr>
        <p:spPr bwMode="auto">
          <a:xfrm>
            <a:off x="1981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0" name="Oval 13"/>
          <p:cNvSpPr>
            <a:spLocks noChangeArrowheads="1"/>
          </p:cNvSpPr>
          <p:nvPr/>
        </p:nvSpPr>
        <p:spPr bwMode="auto">
          <a:xfrm>
            <a:off x="2438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1" name="Oval 14"/>
          <p:cNvSpPr>
            <a:spLocks noChangeArrowheads="1"/>
          </p:cNvSpPr>
          <p:nvPr/>
        </p:nvSpPr>
        <p:spPr bwMode="auto">
          <a:xfrm>
            <a:off x="2895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2" name="Oval 15"/>
          <p:cNvSpPr>
            <a:spLocks noChangeArrowheads="1"/>
          </p:cNvSpPr>
          <p:nvPr/>
        </p:nvSpPr>
        <p:spPr bwMode="auto">
          <a:xfrm>
            <a:off x="3352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3" name="Oval 16"/>
          <p:cNvSpPr>
            <a:spLocks noChangeArrowheads="1"/>
          </p:cNvSpPr>
          <p:nvPr/>
        </p:nvSpPr>
        <p:spPr bwMode="auto">
          <a:xfrm>
            <a:off x="3810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4" name="Oval 17"/>
          <p:cNvSpPr>
            <a:spLocks noChangeArrowheads="1"/>
          </p:cNvSpPr>
          <p:nvPr/>
        </p:nvSpPr>
        <p:spPr bwMode="auto">
          <a:xfrm>
            <a:off x="4267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5" name="Oval 18"/>
          <p:cNvSpPr>
            <a:spLocks noChangeArrowheads="1"/>
          </p:cNvSpPr>
          <p:nvPr/>
        </p:nvSpPr>
        <p:spPr bwMode="auto">
          <a:xfrm>
            <a:off x="4724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6" name="Oval 19"/>
          <p:cNvSpPr>
            <a:spLocks noChangeArrowheads="1"/>
          </p:cNvSpPr>
          <p:nvPr/>
        </p:nvSpPr>
        <p:spPr bwMode="auto">
          <a:xfrm>
            <a:off x="5181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7" name="Oval 20"/>
          <p:cNvSpPr>
            <a:spLocks noChangeArrowheads="1"/>
          </p:cNvSpPr>
          <p:nvPr/>
        </p:nvSpPr>
        <p:spPr bwMode="auto">
          <a:xfrm>
            <a:off x="5638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8" name="Oval 21"/>
          <p:cNvSpPr>
            <a:spLocks noChangeArrowheads="1"/>
          </p:cNvSpPr>
          <p:nvPr/>
        </p:nvSpPr>
        <p:spPr bwMode="auto">
          <a:xfrm>
            <a:off x="1981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9" name="Oval 22"/>
          <p:cNvSpPr>
            <a:spLocks noChangeArrowheads="1"/>
          </p:cNvSpPr>
          <p:nvPr/>
        </p:nvSpPr>
        <p:spPr bwMode="auto">
          <a:xfrm>
            <a:off x="2438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0" name="Oval 23"/>
          <p:cNvSpPr>
            <a:spLocks noChangeArrowheads="1"/>
          </p:cNvSpPr>
          <p:nvPr/>
        </p:nvSpPr>
        <p:spPr bwMode="auto">
          <a:xfrm>
            <a:off x="2895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1" name="Oval 24"/>
          <p:cNvSpPr>
            <a:spLocks noChangeArrowheads="1"/>
          </p:cNvSpPr>
          <p:nvPr/>
        </p:nvSpPr>
        <p:spPr bwMode="auto">
          <a:xfrm>
            <a:off x="3352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2" name="Oval 25"/>
          <p:cNvSpPr>
            <a:spLocks noChangeArrowheads="1"/>
          </p:cNvSpPr>
          <p:nvPr/>
        </p:nvSpPr>
        <p:spPr bwMode="auto">
          <a:xfrm>
            <a:off x="3810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3" name="Oval 26"/>
          <p:cNvSpPr>
            <a:spLocks noChangeArrowheads="1"/>
          </p:cNvSpPr>
          <p:nvPr/>
        </p:nvSpPr>
        <p:spPr bwMode="auto">
          <a:xfrm>
            <a:off x="4267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4" name="Oval 27"/>
          <p:cNvSpPr>
            <a:spLocks noChangeArrowheads="1"/>
          </p:cNvSpPr>
          <p:nvPr/>
        </p:nvSpPr>
        <p:spPr bwMode="auto">
          <a:xfrm>
            <a:off x="4724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5" name="Oval 28"/>
          <p:cNvSpPr>
            <a:spLocks noChangeArrowheads="1"/>
          </p:cNvSpPr>
          <p:nvPr/>
        </p:nvSpPr>
        <p:spPr bwMode="auto">
          <a:xfrm>
            <a:off x="5181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6" name="Oval 29"/>
          <p:cNvSpPr>
            <a:spLocks noChangeArrowheads="1"/>
          </p:cNvSpPr>
          <p:nvPr/>
        </p:nvSpPr>
        <p:spPr bwMode="auto">
          <a:xfrm>
            <a:off x="5638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7" name="Oval 30"/>
          <p:cNvSpPr>
            <a:spLocks noChangeArrowheads="1"/>
          </p:cNvSpPr>
          <p:nvPr/>
        </p:nvSpPr>
        <p:spPr bwMode="auto">
          <a:xfrm>
            <a:off x="1981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8" name="Oval 31"/>
          <p:cNvSpPr>
            <a:spLocks noChangeArrowheads="1"/>
          </p:cNvSpPr>
          <p:nvPr/>
        </p:nvSpPr>
        <p:spPr bwMode="auto">
          <a:xfrm>
            <a:off x="2438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9" name="Oval 32"/>
          <p:cNvSpPr>
            <a:spLocks noChangeArrowheads="1"/>
          </p:cNvSpPr>
          <p:nvPr/>
        </p:nvSpPr>
        <p:spPr bwMode="auto">
          <a:xfrm>
            <a:off x="2895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0" name="Oval 33"/>
          <p:cNvSpPr>
            <a:spLocks noChangeArrowheads="1"/>
          </p:cNvSpPr>
          <p:nvPr/>
        </p:nvSpPr>
        <p:spPr bwMode="auto">
          <a:xfrm>
            <a:off x="3352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1" name="Oval 34"/>
          <p:cNvSpPr>
            <a:spLocks noChangeArrowheads="1"/>
          </p:cNvSpPr>
          <p:nvPr/>
        </p:nvSpPr>
        <p:spPr bwMode="auto">
          <a:xfrm>
            <a:off x="3810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2" name="Oval 35"/>
          <p:cNvSpPr>
            <a:spLocks noChangeArrowheads="1"/>
          </p:cNvSpPr>
          <p:nvPr/>
        </p:nvSpPr>
        <p:spPr bwMode="auto">
          <a:xfrm>
            <a:off x="4267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3" name="Oval 36"/>
          <p:cNvSpPr>
            <a:spLocks noChangeArrowheads="1"/>
          </p:cNvSpPr>
          <p:nvPr/>
        </p:nvSpPr>
        <p:spPr bwMode="auto">
          <a:xfrm>
            <a:off x="4724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4" name="Oval 37"/>
          <p:cNvSpPr>
            <a:spLocks noChangeArrowheads="1"/>
          </p:cNvSpPr>
          <p:nvPr/>
        </p:nvSpPr>
        <p:spPr bwMode="auto">
          <a:xfrm>
            <a:off x="5181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5" name="Oval 38"/>
          <p:cNvSpPr>
            <a:spLocks noChangeArrowheads="1"/>
          </p:cNvSpPr>
          <p:nvPr/>
        </p:nvSpPr>
        <p:spPr bwMode="auto">
          <a:xfrm>
            <a:off x="5638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6" name="Oval 39"/>
          <p:cNvSpPr>
            <a:spLocks noChangeArrowheads="1"/>
          </p:cNvSpPr>
          <p:nvPr/>
        </p:nvSpPr>
        <p:spPr bwMode="auto">
          <a:xfrm>
            <a:off x="1981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7" name="Oval 40"/>
          <p:cNvSpPr>
            <a:spLocks noChangeArrowheads="1"/>
          </p:cNvSpPr>
          <p:nvPr/>
        </p:nvSpPr>
        <p:spPr bwMode="auto">
          <a:xfrm>
            <a:off x="2438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8" name="Oval 41"/>
          <p:cNvSpPr>
            <a:spLocks noChangeArrowheads="1"/>
          </p:cNvSpPr>
          <p:nvPr/>
        </p:nvSpPr>
        <p:spPr bwMode="auto">
          <a:xfrm>
            <a:off x="2895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9" name="Oval 42"/>
          <p:cNvSpPr>
            <a:spLocks noChangeArrowheads="1"/>
          </p:cNvSpPr>
          <p:nvPr/>
        </p:nvSpPr>
        <p:spPr bwMode="auto">
          <a:xfrm>
            <a:off x="3352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0" name="Oval 43"/>
          <p:cNvSpPr>
            <a:spLocks noChangeArrowheads="1"/>
          </p:cNvSpPr>
          <p:nvPr/>
        </p:nvSpPr>
        <p:spPr bwMode="auto">
          <a:xfrm>
            <a:off x="3810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1" name="Oval 44"/>
          <p:cNvSpPr>
            <a:spLocks noChangeArrowheads="1"/>
          </p:cNvSpPr>
          <p:nvPr/>
        </p:nvSpPr>
        <p:spPr bwMode="auto">
          <a:xfrm>
            <a:off x="4267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2" name="Oval 45"/>
          <p:cNvSpPr>
            <a:spLocks noChangeArrowheads="1"/>
          </p:cNvSpPr>
          <p:nvPr/>
        </p:nvSpPr>
        <p:spPr bwMode="auto">
          <a:xfrm>
            <a:off x="4724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3" name="Oval 46"/>
          <p:cNvSpPr>
            <a:spLocks noChangeArrowheads="1"/>
          </p:cNvSpPr>
          <p:nvPr/>
        </p:nvSpPr>
        <p:spPr bwMode="auto">
          <a:xfrm>
            <a:off x="5181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4" name="Oval 47"/>
          <p:cNvSpPr>
            <a:spLocks noChangeArrowheads="1"/>
          </p:cNvSpPr>
          <p:nvPr/>
        </p:nvSpPr>
        <p:spPr bwMode="auto">
          <a:xfrm>
            <a:off x="5638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5" name="Oval 48"/>
          <p:cNvSpPr>
            <a:spLocks noChangeArrowheads="1"/>
          </p:cNvSpPr>
          <p:nvPr/>
        </p:nvSpPr>
        <p:spPr bwMode="auto">
          <a:xfrm>
            <a:off x="1981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6" name="Oval 49"/>
          <p:cNvSpPr>
            <a:spLocks noChangeArrowheads="1"/>
          </p:cNvSpPr>
          <p:nvPr/>
        </p:nvSpPr>
        <p:spPr bwMode="auto">
          <a:xfrm>
            <a:off x="2438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7" name="Oval 50"/>
          <p:cNvSpPr>
            <a:spLocks noChangeArrowheads="1"/>
          </p:cNvSpPr>
          <p:nvPr/>
        </p:nvSpPr>
        <p:spPr bwMode="auto">
          <a:xfrm>
            <a:off x="2895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8" name="Oval 51"/>
          <p:cNvSpPr>
            <a:spLocks noChangeArrowheads="1"/>
          </p:cNvSpPr>
          <p:nvPr/>
        </p:nvSpPr>
        <p:spPr bwMode="auto">
          <a:xfrm>
            <a:off x="3352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9" name="Oval 52"/>
          <p:cNvSpPr>
            <a:spLocks noChangeArrowheads="1"/>
          </p:cNvSpPr>
          <p:nvPr/>
        </p:nvSpPr>
        <p:spPr bwMode="auto">
          <a:xfrm>
            <a:off x="3810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0" name="Oval 53"/>
          <p:cNvSpPr>
            <a:spLocks noChangeArrowheads="1"/>
          </p:cNvSpPr>
          <p:nvPr/>
        </p:nvSpPr>
        <p:spPr bwMode="auto">
          <a:xfrm>
            <a:off x="4267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1" name="Oval 54"/>
          <p:cNvSpPr>
            <a:spLocks noChangeArrowheads="1"/>
          </p:cNvSpPr>
          <p:nvPr/>
        </p:nvSpPr>
        <p:spPr bwMode="auto">
          <a:xfrm>
            <a:off x="4724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2" name="Oval 55"/>
          <p:cNvSpPr>
            <a:spLocks noChangeArrowheads="1"/>
          </p:cNvSpPr>
          <p:nvPr/>
        </p:nvSpPr>
        <p:spPr bwMode="auto">
          <a:xfrm>
            <a:off x="5181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3" name="Oval 56"/>
          <p:cNvSpPr>
            <a:spLocks noChangeArrowheads="1"/>
          </p:cNvSpPr>
          <p:nvPr/>
        </p:nvSpPr>
        <p:spPr bwMode="auto">
          <a:xfrm>
            <a:off x="5638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4" name="Oval 57"/>
          <p:cNvSpPr>
            <a:spLocks noChangeArrowheads="1"/>
          </p:cNvSpPr>
          <p:nvPr/>
        </p:nvSpPr>
        <p:spPr bwMode="auto">
          <a:xfrm>
            <a:off x="6096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5" name="Oval 58"/>
          <p:cNvSpPr>
            <a:spLocks noChangeArrowheads="1"/>
          </p:cNvSpPr>
          <p:nvPr/>
        </p:nvSpPr>
        <p:spPr bwMode="auto">
          <a:xfrm>
            <a:off x="6553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6" name="Oval 59"/>
          <p:cNvSpPr>
            <a:spLocks noChangeArrowheads="1"/>
          </p:cNvSpPr>
          <p:nvPr/>
        </p:nvSpPr>
        <p:spPr bwMode="auto">
          <a:xfrm>
            <a:off x="7010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7" name="Oval 60"/>
          <p:cNvSpPr>
            <a:spLocks noChangeArrowheads="1"/>
          </p:cNvSpPr>
          <p:nvPr/>
        </p:nvSpPr>
        <p:spPr bwMode="auto">
          <a:xfrm>
            <a:off x="7467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8" name="Oval 61"/>
          <p:cNvSpPr>
            <a:spLocks noChangeArrowheads="1"/>
          </p:cNvSpPr>
          <p:nvPr/>
        </p:nvSpPr>
        <p:spPr bwMode="auto">
          <a:xfrm>
            <a:off x="7924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9" name="Oval 62"/>
          <p:cNvSpPr>
            <a:spLocks noChangeArrowheads="1"/>
          </p:cNvSpPr>
          <p:nvPr/>
        </p:nvSpPr>
        <p:spPr bwMode="auto">
          <a:xfrm>
            <a:off x="8382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0" name="Oval 63"/>
          <p:cNvSpPr>
            <a:spLocks noChangeArrowheads="1"/>
          </p:cNvSpPr>
          <p:nvPr/>
        </p:nvSpPr>
        <p:spPr bwMode="auto">
          <a:xfrm>
            <a:off x="8839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1" name="Oval 64"/>
          <p:cNvSpPr>
            <a:spLocks noChangeArrowheads="1"/>
          </p:cNvSpPr>
          <p:nvPr/>
        </p:nvSpPr>
        <p:spPr bwMode="auto">
          <a:xfrm>
            <a:off x="9296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2" name="Oval 65"/>
          <p:cNvSpPr>
            <a:spLocks noChangeArrowheads="1"/>
          </p:cNvSpPr>
          <p:nvPr/>
        </p:nvSpPr>
        <p:spPr bwMode="auto">
          <a:xfrm>
            <a:off x="9753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3" name="Oval 66"/>
          <p:cNvSpPr>
            <a:spLocks noChangeArrowheads="1"/>
          </p:cNvSpPr>
          <p:nvPr/>
        </p:nvSpPr>
        <p:spPr bwMode="auto">
          <a:xfrm>
            <a:off x="6096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4" name="Oval 67"/>
          <p:cNvSpPr>
            <a:spLocks noChangeArrowheads="1"/>
          </p:cNvSpPr>
          <p:nvPr/>
        </p:nvSpPr>
        <p:spPr bwMode="auto">
          <a:xfrm>
            <a:off x="6553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5" name="Oval 68"/>
          <p:cNvSpPr>
            <a:spLocks noChangeArrowheads="1"/>
          </p:cNvSpPr>
          <p:nvPr/>
        </p:nvSpPr>
        <p:spPr bwMode="auto">
          <a:xfrm>
            <a:off x="7010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6" name="Oval 69"/>
          <p:cNvSpPr>
            <a:spLocks noChangeArrowheads="1"/>
          </p:cNvSpPr>
          <p:nvPr/>
        </p:nvSpPr>
        <p:spPr bwMode="auto">
          <a:xfrm>
            <a:off x="7467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7" name="Oval 70"/>
          <p:cNvSpPr>
            <a:spLocks noChangeArrowheads="1"/>
          </p:cNvSpPr>
          <p:nvPr/>
        </p:nvSpPr>
        <p:spPr bwMode="auto">
          <a:xfrm>
            <a:off x="7924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8" name="Oval 71"/>
          <p:cNvSpPr>
            <a:spLocks noChangeArrowheads="1"/>
          </p:cNvSpPr>
          <p:nvPr/>
        </p:nvSpPr>
        <p:spPr bwMode="auto">
          <a:xfrm>
            <a:off x="8382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9" name="Oval 72"/>
          <p:cNvSpPr>
            <a:spLocks noChangeArrowheads="1"/>
          </p:cNvSpPr>
          <p:nvPr/>
        </p:nvSpPr>
        <p:spPr bwMode="auto">
          <a:xfrm>
            <a:off x="8839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0" name="Oval 73"/>
          <p:cNvSpPr>
            <a:spLocks noChangeArrowheads="1"/>
          </p:cNvSpPr>
          <p:nvPr/>
        </p:nvSpPr>
        <p:spPr bwMode="auto">
          <a:xfrm>
            <a:off x="9296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1" name="Oval 74"/>
          <p:cNvSpPr>
            <a:spLocks noChangeArrowheads="1"/>
          </p:cNvSpPr>
          <p:nvPr/>
        </p:nvSpPr>
        <p:spPr bwMode="auto">
          <a:xfrm>
            <a:off x="9753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2" name="Oval 75"/>
          <p:cNvSpPr>
            <a:spLocks noChangeArrowheads="1"/>
          </p:cNvSpPr>
          <p:nvPr/>
        </p:nvSpPr>
        <p:spPr bwMode="auto">
          <a:xfrm>
            <a:off x="6096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3" name="Oval 76"/>
          <p:cNvSpPr>
            <a:spLocks noChangeArrowheads="1"/>
          </p:cNvSpPr>
          <p:nvPr/>
        </p:nvSpPr>
        <p:spPr bwMode="auto">
          <a:xfrm>
            <a:off x="6553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4" name="Oval 77"/>
          <p:cNvSpPr>
            <a:spLocks noChangeArrowheads="1"/>
          </p:cNvSpPr>
          <p:nvPr/>
        </p:nvSpPr>
        <p:spPr bwMode="auto">
          <a:xfrm>
            <a:off x="7010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5" name="Oval 78"/>
          <p:cNvSpPr>
            <a:spLocks noChangeArrowheads="1"/>
          </p:cNvSpPr>
          <p:nvPr/>
        </p:nvSpPr>
        <p:spPr bwMode="auto">
          <a:xfrm>
            <a:off x="7467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6" name="Oval 79"/>
          <p:cNvSpPr>
            <a:spLocks noChangeArrowheads="1"/>
          </p:cNvSpPr>
          <p:nvPr/>
        </p:nvSpPr>
        <p:spPr bwMode="auto">
          <a:xfrm>
            <a:off x="7924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7" name="Oval 80"/>
          <p:cNvSpPr>
            <a:spLocks noChangeArrowheads="1"/>
          </p:cNvSpPr>
          <p:nvPr/>
        </p:nvSpPr>
        <p:spPr bwMode="auto">
          <a:xfrm>
            <a:off x="8382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8" name="Oval 81"/>
          <p:cNvSpPr>
            <a:spLocks noChangeArrowheads="1"/>
          </p:cNvSpPr>
          <p:nvPr/>
        </p:nvSpPr>
        <p:spPr bwMode="auto">
          <a:xfrm>
            <a:off x="8839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9" name="Oval 82"/>
          <p:cNvSpPr>
            <a:spLocks noChangeArrowheads="1"/>
          </p:cNvSpPr>
          <p:nvPr/>
        </p:nvSpPr>
        <p:spPr bwMode="auto">
          <a:xfrm>
            <a:off x="9296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0" name="Oval 83"/>
          <p:cNvSpPr>
            <a:spLocks noChangeArrowheads="1"/>
          </p:cNvSpPr>
          <p:nvPr/>
        </p:nvSpPr>
        <p:spPr bwMode="auto">
          <a:xfrm>
            <a:off x="9753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1" name="Oval 84"/>
          <p:cNvSpPr>
            <a:spLocks noChangeArrowheads="1"/>
          </p:cNvSpPr>
          <p:nvPr/>
        </p:nvSpPr>
        <p:spPr bwMode="auto">
          <a:xfrm>
            <a:off x="6096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2" name="Oval 85"/>
          <p:cNvSpPr>
            <a:spLocks noChangeArrowheads="1"/>
          </p:cNvSpPr>
          <p:nvPr/>
        </p:nvSpPr>
        <p:spPr bwMode="auto">
          <a:xfrm>
            <a:off x="6553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3" name="Oval 86"/>
          <p:cNvSpPr>
            <a:spLocks noChangeArrowheads="1"/>
          </p:cNvSpPr>
          <p:nvPr/>
        </p:nvSpPr>
        <p:spPr bwMode="auto">
          <a:xfrm>
            <a:off x="7010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4" name="Oval 87"/>
          <p:cNvSpPr>
            <a:spLocks noChangeArrowheads="1"/>
          </p:cNvSpPr>
          <p:nvPr/>
        </p:nvSpPr>
        <p:spPr bwMode="auto">
          <a:xfrm>
            <a:off x="7467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5" name="Oval 88"/>
          <p:cNvSpPr>
            <a:spLocks noChangeArrowheads="1"/>
          </p:cNvSpPr>
          <p:nvPr/>
        </p:nvSpPr>
        <p:spPr bwMode="auto">
          <a:xfrm>
            <a:off x="7924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6" name="Oval 89"/>
          <p:cNvSpPr>
            <a:spLocks noChangeArrowheads="1"/>
          </p:cNvSpPr>
          <p:nvPr/>
        </p:nvSpPr>
        <p:spPr bwMode="auto">
          <a:xfrm>
            <a:off x="8382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7" name="Oval 90"/>
          <p:cNvSpPr>
            <a:spLocks noChangeArrowheads="1"/>
          </p:cNvSpPr>
          <p:nvPr/>
        </p:nvSpPr>
        <p:spPr bwMode="auto">
          <a:xfrm>
            <a:off x="9296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8" name="Oval 91"/>
          <p:cNvSpPr>
            <a:spLocks noChangeArrowheads="1"/>
          </p:cNvSpPr>
          <p:nvPr/>
        </p:nvSpPr>
        <p:spPr bwMode="auto">
          <a:xfrm>
            <a:off x="9753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9" name="Oval 92"/>
          <p:cNvSpPr>
            <a:spLocks noChangeArrowheads="1"/>
          </p:cNvSpPr>
          <p:nvPr/>
        </p:nvSpPr>
        <p:spPr bwMode="auto">
          <a:xfrm>
            <a:off x="6096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0" name="Oval 93"/>
          <p:cNvSpPr>
            <a:spLocks noChangeArrowheads="1"/>
          </p:cNvSpPr>
          <p:nvPr/>
        </p:nvSpPr>
        <p:spPr bwMode="auto">
          <a:xfrm>
            <a:off x="6553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1" name="Oval 94"/>
          <p:cNvSpPr>
            <a:spLocks noChangeArrowheads="1"/>
          </p:cNvSpPr>
          <p:nvPr/>
        </p:nvSpPr>
        <p:spPr bwMode="auto">
          <a:xfrm>
            <a:off x="7010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2" name="Oval 95"/>
          <p:cNvSpPr>
            <a:spLocks noChangeArrowheads="1"/>
          </p:cNvSpPr>
          <p:nvPr/>
        </p:nvSpPr>
        <p:spPr bwMode="auto">
          <a:xfrm>
            <a:off x="7467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3" name="Oval 96"/>
          <p:cNvSpPr>
            <a:spLocks noChangeArrowheads="1"/>
          </p:cNvSpPr>
          <p:nvPr/>
        </p:nvSpPr>
        <p:spPr bwMode="auto">
          <a:xfrm>
            <a:off x="7924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4" name="Oval 97"/>
          <p:cNvSpPr>
            <a:spLocks noChangeArrowheads="1"/>
          </p:cNvSpPr>
          <p:nvPr/>
        </p:nvSpPr>
        <p:spPr bwMode="auto">
          <a:xfrm>
            <a:off x="8382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5" name="Oval 98"/>
          <p:cNvSpPr>
            <a:spLocks noChangeArrowheads="1"/>
          </p:cNvSpPr>
          <p:nvPr/>
        </p:nvSpPr>
        <p:spPr bwMode="auto">
          <a:xfrm>
            <a:off x="9296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6" name="Oval 99"/>
          <p:cNvSpPr>
            <a:spLocks noChangeArrowheads="1"/>
          </p:cNvSpPr>
          <p:nvPr/>
        </p:nvSpPr>
        <p:spPr bwMode="auto">
          <a:xfrm>
            <a:off x="9753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7" name="Oval 100"/>
          <p:cNvSpPr>
            <a:spLocks noChangeArrowheads="1"/>
          </p:cNvSpPr>
          <p:nvPr/>
        </p:nvSpPr>
        <p:spPr bwMode="auto">
          <a:xfrm>
            <a:off x="6096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8" name="Oval 101"/>
          <p:cNvSpPr>
            <a:spLocks noChangeArrowheads="1"/>
          </p:cNvSpPr>
          <p:nvPr/>
        </p:nvSpPr>
        <p:spPr bwMode="auto">
          <a:xfrm>
            <a:off x="6553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9" name="Oval 102"/>
          <p:cNvSpPr>
            <a:spLocks noChangeArrowheads="1"/>
          </p:cNvSpPr>
          <p:nvPr/>
        </p:nvSpPr>
        <p:spPr bwMode="auto">
          <a:xfrm>
            <a:off x="7010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0" name="Oval 103"/>
          <p:cNvSpPr>
            <a:spLocks noChangeArrowheads="1"/>
          </p:cNvSpPr>
          <p:nvPr/>
        </p:nvSpPr>
        <p:spPr bwMode="auto">
          <a:xfrm>
            <a:off x="7467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1" name="Oval 104"/>
          <p:cNvSpPr>
            <a:spLocks noChangeArrowheads="1"/>
          </p:cNvSpPr>
          <p:nvPr/>
        </p:nvSpPr>
        <p:spPr bwMode="auto">
          <a:xfrm>
            <a:off x="7924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2" name="Oval 105"/>
          <p:cNvSpPr>
            <a:spLocks noChangeArrowheads="1"/>
          </p:cNvSpPr>
          <p:nvPr/>
        </p:nvSpPr>
        <p:spPr bwMode="auto">
          <a:xfrm>
            <a:off x="8382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3" name="Oval 106"/>
          <p:cNvSpPr>
            <a:spLocks noChangeArrowheads="1"/>
          </p:cNvSpPr>
          <p:nvPr/>
        </p:nvSpPr>
        <p:spPr bwMode="auto">
          <a:xfrm>
            <a:off x="9296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4" name="Oval 107"/>
          <p:cNvSpPr>
            <a:spLocks noChangeArrowheads="1"/>
          </p:cNvSpPr>
          <p:nvPr/>
        </p:nvSpPr>
        <p:spPr bwMode="auto">
          <a:xfrm>
            <a:off x="9753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5" name="Oval 108"/>
          <p:cNvSpPr>
            <a:spLocks noChangeArrowheads="1"/>
          </p:cNvSpPr>
          <p:nvPr/>
        </p:nvSpPr>
        <p:spPr bwMode="auto">
          <a:xfrm>
            <a:off x="1981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6" name="Oval 109"/>
          <p:cNvSpPr>
            <a:spLocks noChangeArrowheads="1"/>
          </p:cNvSpPr>
          <p:nvPr/>
        </p:nvSpPr>
        <p:spPr bwMode="auto">
          <a:xfrm>
            <a:off x="2438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7" name="Oval 110"/>
          <p:cNvSpPr>
            <a:spLocks noChangeArrowheads="1"/>
          </p:cNvSpPr>
          <p:nvPr/>
        </p:nvSpPr>
        <p:spPr bwMode="auto">
          <a:xfrm>
            <a:off x="2895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8" name="Oval 111"/>
          <p:cNvSpPr>
            <a:spLocks noChangeArrowheads="1"/>
          </p:cNvSpPr>
          <p:nvPr/>
        </p:nvSpPr>
        <p:spPr bwMode="auto">
          <a:xfrm>
            <a:off x="3352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9" name="Oval 112"/>
          <p:cNvSpPr>
            <a:spLocks noChangeArrowheads="1"/>
          </p:cNvSpPr>
          <p:nvPr/>
        </p:nvSpPr>
        <p:spPr bwMode="auto">
          <a:xfrm>
            <a:off x="3810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0" name="Oval 113"/>
          <p:cNvSpPr>
            <a:spLocks noChangeArrowheads="1"/>
          </p:cNvSpPr>
          <p:nvPr/>
        </p:nvSpPr>
        <p:spPr bwMode="auto">
          <a:xfrm>
            <a:off x="4267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1" name="Oval 114"/>
          <p:cNvSpPr>
            <a:spLocks noChangeArrowheads="1"/>
          </p:cNvSpPr>
          <p:nvPr/>
        </p:nvSpPr>
        <p:spPr bwMode="auto">
          <a:xfrm>
            <a:off x="4724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2" name="Oval 115"/>
          <p:cNvSpPr>
            <a:spLocks noChangeArrowheads="1"/>
          </p:cNvSpPr>
          <p:nvPr/>
        </p:nvSpPr>
        <p:spPr bwMode="auto">
          <a:xfrm>
            <a:off x="5181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3" name="Oval 116"/>
          <p:cNvSpPr>
            <a:spLocks noChangeArrowheads="1"/>
          </p:cNvSpPr>
          <p:nvPr/>
        </p:nvSpPr>
        <p:spPr bwMode="auto">
          <a:xfrm>
            <a:off x="5638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4" name="Oval 117"/>
          <p:cNvSpPr>
            <a:spLocks noChangeArrowheads="1"/>
          </p:cNvSpPr>
          <p:nvPr/>
        </p:nvSpPr>
        <p:spPr bwMode="auto">
          <a:xfrm>
            <a:off x="6096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5" name="Oval 118"/>
          <p:cNvSpPr>
            <a:spLocks noChangeArrowheads="1"/>
          </p:cNvSpPr>
          <p:nvPr/>
        </p:nvSpPr>
        <p:spPr bwMode="auto">
          <a:xfrm>
            <a:off x="6553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6" name="Oval 119"/>
          <p:cNvSpPr>
            <a:spLocks noChangeArrowheads="1"/>
          </p:cNvSpPr>
          <p:nvPr/>
        </p:nvSpPr>
        <p:spPr bwMode="auto">
          <a:xfrm>
            <a:off x="7010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7" name="Oval 120"/>
          <p:cNvSpPr>
            <a:spLocks noChangeArrowheads="1"/>
          </p:cNvSpPr>
          <p:nvPr/>
        </p:nvSpPr>
        <p:spPr bwMode="auto">
          <a:xfrm>
            <a:off x="7467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8" name="Oval 121"/>
          <p:cNvSpPr>
            <a:spLocks noChangeArrowheads="1"/>
          </p:cNvSpPr>
          <p:nvPr/>
        </p:nvSpPr>
        <p:spPr bwMode="auto">
          <a:xfrm>
            <a:off x="7924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9" name="Oval 122"/>
          <p:cNvSpPr>
            <a:spLocks noChangeArrowheads="1"/>
          </p:cNvSpPr>
          <p:nvPr/>
        </p:nvSpPr>
        <p:spPr bwMode="auto">
          <a:xfrm>
            <a:off x="8382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0" name="Oval 123"/>
          <p:cNvSpPr>
            <a:spLocks noChangeArrowheads="1"/>
          </p:cNvSpPr>
          <p:nvPr/>
        </p:nvSpPr>
        <p:spPr bwMode="auto">
          <a:xfrm>
            <a:off x="8839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1" name="Oval 124"/>
          <p:cNvSpPr>
            <a:spLocks noChangeArrowheads="1"/>
          </p:cNvSpPr>
          <p:nvPr/>
        </p:nvSpPr>
        <p:spPr bwMode="auto">
          <a:xfrm>
            <a:off x="9296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2" name="Oval 125"/>
          <p:cNvSpPr>
            <a:spLocks noChangeArrowheads="1"/>
          </p:cNvSpPr>
          <p:nvPr/>
        </p:nvSpPr>
        <p:spPr bwMode="auto">
          <a:xfrm>
            <a:off x="9753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3" name="Oval 126"/>
          <p:cNvSpPr>
            <a:spLocks noChangeArrowheads="1"/>
          </p:cNvSpPr>
          <p:nvPr/>
        </p:nvSpPr>
        <p:spPr bwMode="auto">
          <a:xfrm>
            <a:off x="1981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4" name="Oval 127"/>
          <p:cNvSpPr>
            <a:spLocks noChangeArrowheads="1"/>
          </p:cNvSpPr>
          <p:nvPr/>
        </p:nvSpPr>
        <p:spPr bwMode="auto">
          <a:xfrm>
            <a:off x="2438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5" name="Oval 128"/>
          <p:cNvSpPr>
            <a:spLocks noChangeArrowheads="1"/>
          </p:cNvSpPr>
          <p:nvPr/>
        </p:nvSpPr>
        <p:spPr bwMode="auto">
          <a:xfrm>
            <a:off x="2895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6" name="Oval 129"/>
          <p:cNvSpPr>
            <a:spLocks noChangeArrowheads="1"/>
          </p:cNvSpPr>
          <p:nvPr/>
        </p:nvSpPr>
        <p:spPr bwMode="auto">
          <a:xfrm>
            <a:off x="3352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7" name="Oval 130"/>
          <p:cNvSpPr>
            <a:spLocks noChangeArrowheads="1"/>
          </p:cNvSpPr>
          <p:nvPr/>
        </p:nvSpPr>
        <p:spPr bwMode="auto">
          <a:xfrm>
            <a:off x="3810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8" name="Oval 131"/>
          <p:cNvSpPr>
            <a:spLocks noChangeArrowheads="1"/>
          </p:cNvSpPr>
          <p:nvPr/>
        </p:nvSpPr>
        <p:spPr bwMode="auto">
          <a:xfrm>
            <a:off x="4267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9" name="Oval 132"/>
          <p:cNvSpPr>
            <a:spLocks noChangeArrowheads="1"/>
          </p:cNvSpPr>
          <p:nvPr/>
        </p:nvSpPr>
        <p:spPr bwMode="auto">
          <a:xfrm>
            <a:off x="4724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0" name="Oval 133"/>
          <p:cNvSpPr>
            <a:spLocks noChangeArrowheads="1"/>
          </p:cNvSpPr>
          <p:nvPr/>
        </p:nvSpPr>
        <p:spPr bwMode="auto">
          <a:xfrm>
            <a:off x="5181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1" name="Oval 134"/>
          <p:cNvSpPr>
            <a:spLocks noChangeArrowheads="1"/>
          </p:cNvSpPr>
          <p:nvPr/>
        </p:nvSpPr>
        <p:spPr bwMode="auto">
          <a:xfrm>
            <a:off x="5638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2" name="Oval 135"/>
          <p:cNvSpPr>
            <a:spLocks noChangeArrowheads="1"/>
          </p:cNvSpPr>
          <p:nvPr/>
        </p:nvSpPr>
        <p:spPr bwMode="auto">
          <a:xfrm>
            <a:off x="6096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3" name="Oval 136"/>
          <p:cNvSpPr>
            <a:spLocks noChangeArrowheads="1"/>
          </p:cNvSpPr>
          <p:nvPr/>
        </p:nvSpPr>
        <p:spPr bwMode="auto">
          <a:xfrm>
            <a:off x="6553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4" name="Oval 137"/>
          <p:cNvSpPr>
            <a:spLocks noChangeArrowheads="1"/>
          </p:cNvSpPr>
          <p:nvPr/>
        </p:nvSpPr>
        <p:spPr bwMode="auto">
          <a:xfrm>
            <a:off x="7010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5" name="Oval 138"/>
          <p:cNvSpPr>
            <a:spLocks noChangeArrowheads="1"/>
          </p:cNvSpPr>
          <p:nvPr/>
        </p:nvSpPr>
        <p:spPr bwMode="auto">
          <a:xfrm>
            <a:off x="7467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6" name="Oval 139"/>
          <p:cNvSpPr>
            <a:spLocks noChangeArrowheads="1"/>
          </p:cNvSpPr>
          <p:nvPr/>
        </p:nvSpPr>
        <p:spPr bwMode="auto">
          <a:xfrm>
            <a:off x="7924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7" name="Oval 140"/>
          <p:cNvSpPr>
            <a:spLocks noChangeArrowheads="1"/>
          </p:cNvSpPr>
          <p:nvPr/>
        </p:nvSpPr>
        <p:spPr bwMode="auto">
          <a:xfrm>
            <a:off x="8382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8" name="Oval 141"/>
          <p:cNvSpPr>
            <a:spLocks noChangeArrowheads="1"/>
          </p:cNvSpPr>
          <p:nvPr/>
        </p:nvSpPr>
        <p:spPr bwMode="auto">
          <a:xfrm>
            <a:off x="9296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9" name="Oval 142"/>
          <p:cNvSpPr>
            <a:spLocks noChangeArrowheads="1"/>
          </p:cNvSpPr>
          <p:nvPr/>
        </p:nvSpPr>
        <p:spPr bwMode="auto">
          <a:xfrm>
            <a:off x="9753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0" name="Line 143"/>
          <p:cNvSpPr>
            <a:spLocks noChangeShapeType="1"/>
          </p:cNvSpPr>
          <p:nvPr/>
        </p:nvSpPr>
        <p:spPr bwMode="auto">
          <a:xfrm>
            <a:off x="5486400" y="3276600"/>
            <a:ext cx="2743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1" name="Oval 144"/>
          <p:cNvSpPr>
            <a:spLocks noChangeArrowheads="1"/>
          </p:cNvSpPr>
          <p:nvPr/>
        </p:nvSpPr>
        <p:spPr bwMode="auto">
          <a:xfrm>
            <a:off x="83820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2" name="Oval 145"/>
          <p:cNvSpPr>
            <a:spLocks noChangeArrowheads="1"/>
          </p:cNvSpPr>
          <p:nvPr/>
        </p:nvSpPr>
        <p:spPr bwMode="auto">
          <a:xfrm>
            <a:off x="92964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3" name="Oval 146"/>
          <p:cNvSpPr>
            <a:spLocks noChangeArrowheads="1"/>
          </p:cNvSpPr>
          <p:nvPr/>
        </p:nvSpPr>
        <p:spPr bwMode="auto">
          <a:xfrm>
            <a:off x="97536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4" name="Oval 147"/>
          <p:cNvSpPr>
            <a:spLocks noChangeArrowheads="1"/>
          </p:cNvSpPr>
          <p:nvPr/>
        </p:nvSpPr>
        <p:spPr bwMode="auto">
          <a:xfrm>
            <a:off x="83820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5" name="Oval 148"/>
          <p:cNvSpPr>
            <a:spLocks noChangeArrowheads="1"/>
          </p:cNvSpPr>
          <p:nvPr/>
        </p:nvSpPr>
        <p:spPr bwMode="auto">
          <a:xfrm>
            <a:off x="92964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6" name="Oval 149"/>
          <p:cNvSpPr>
            <a:spLocks noChangeArrowheads="1"/>
          </p:cNvSpPr>
          <p:nvPr/>
        </p:nvSpPr>
        <p:spPr bwMode="auto">
          <a:xfrm>
            <a:off x="97536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7" name="Oval 150"/>
          <p:cNvSpPr>
            <a:spLocks noChangeArrowheads="1"/>
          </p:cNvSpPr>
          <p:nvPr/>
        </p:nvSpPr>
        <p:spPr bwMode="auto">
          <a:xfrm>
            <a:off x="83820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8" name="Oval 151"/>
          <p:cNvSpPr>
            <a:spLocks noChangeArrowheads="1"/>
          </p:cNvSpPr>
          <p:nvPr/>
        </p:nvSpPr>
        <p:spPr bwMode="auto">
          <a:xfrm>
            <a:off x="92964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9" name="Oval 152"/>
          <p:cNvSpPr>
            <a:spLocks noChangeArrowheads="1"/>
          </p:cNvSpPr>
          <p:nvPr/>
        </p:nvSpPr>
        <p:spPr bwMode="auto">
          <a:xfrm>
            <a:off x="97536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0" name="Oval 153"/>
          <p:cNvSpPr>
            <a:spLocks noChangeArrowheads="1"/>
          </p:cNvSpPr>
          <p:nvPr/>
        </p:nvSpPr>
        <p:spPr bwMode="auto">
          <a:xfrm>
            <a:off x="65532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1" name="Oval 154"/>
          <p:cNvSpPr>
            <a:spLocks noChangeArrowheads="1"/>
          </p:cNvSpPr>
          <p:nvPr/>
        </p:nvSpPr>
        <p:spPr bwMode="auto">
          <a:xfrm>
            <a:off x="70104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2" name="Oval 155"/>
          <p:cNvSpPr>
            <a:spLocks noChangeArrowheads="1"/>
          </p:cNvSpPr>
          <p:nvPr/>
        </p:nvSpPr>
        <p:spPr bwMode="auto">
          <a:xfrm>
            <a:off x="74676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3" name="Oval 156"/>
          <p:cNvSpPr>
            <a:spLocks noChangeArrowheads="1"/>
          </p:cNvSpPr>
          <p:nvPr/>
        </p:nvSpPr>
        <p:spPr bwMode="auto">
          <a:xfrm>
            <a:off x="79248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4" name="Oval 157"/>
          <p:cNvSpPr>
            <a:spLocks noChangeArrowheads="1"/>
          </p:cNvSpPr>
          <p:nvPr/>
        </p:nvSpPr>
        <p:spPr bwMode="auto">
          <a:xfrm>
            <a:off x="65532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5" name="Oval 158"/>
          <p:cNvSpPr>
            <a:spLocks noChangeArrowheads="1"/>
          </p:cNvSpPr>
          <p:nvPr/>
        </p:nvSpPr>
        <p:spPr bwMode="auto">
          <a:xfrm>
            <a:off x="70104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6" name="Oval 159"/>
          <p:cNvSpPr>
            <a:spLocks noChangeArrowheads="1"/>
          </p:cNvSpPr>
          <p:nvPr/>
        </p:nvSpPr>
        <p:spPr bwMode="auto">
          <a:xfrm>
            <a:off x="74676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7" name="Oval 160"/>
          <p:cNvSpPr>
            <a:spLocks noChangeArrowheads="1"/>
          </p:cNvSpPr>
          <p:nvPr/>
        </p:nvSpPr>
        <p:spPr bwMode="auto">
          <a:xfrm>
            <a:off x="79248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8" name="Oval 161"/>
          <p:cNvSpPr>
            <a:spLocks noChangeArrowheads="1"/>
          </p:cNvSpPr>
          <p:nvPr/>
        </p:nvSpPr>
        <p:spPr bwMode="auto">
          <a:xfrm>
            <a:off x="65532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9" name="Oval 162"/>
          <p:cNvSpPr>
            <a:spLocks noChangeArrowheads="1"/>
          </p:cNvSpPr>
          <p:nvPr/>
        </p:nvSpPr>
        <p:spPr bwMode="auto">
          <a:xfrm>
            <a:off x="70104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0" name="Oval 163"/>
          <p:cNvSpPr>
            <a:spLocks noChangeArrowheads="1"/>
          </p:cNvSpPr>
          <p:nvPr/>
        </p:nvSpPr>
        <p:spPr bwMode="auto">
          <a:xfrm>
            <a:off x="74676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1" name="Oval 164"/>
          <p:cNvSpPr>
            <a:spLocks noChangeArrowheads="1"/>
          </p:cNvSpPr>
          <p:nvPr/>
        </p:nvSpPr>
        <p:spPr bwMode="auto">
          <a:xfrm>
            <a:off x="79248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2" name="Oval 165"/>
          <p:cNvSpPr>
            <a:spLocks noChangeArrowheads="1"/>
          </p:cNvSpPr>
          <p:nvPr/>
        </p:nvSpPr>
        <p:spPr bwMode="auto">
          <a:xfrm>
            <a:off x="9296400" y="3048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3" name="Oval 166"/>
          <p:cNvSpPr>
            <a:spLocks noChangeArrowheads="1"/>
          </p:cNvSpPr>
          <p:nvPr/>
        </p:nvSpPr>
        <p:spPr bwMode="auto">
          <a:xfrm>
            <a:off x="9753600" y="3048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4" name="Line 167"/>
          <p:cNvSpPr>
            <a:spLocks noChangeShapeType="1"/>
          </p:cNvSpPr>
          <p:nvPr/>
        </p:nvSpPr>
        <p:spPr bwMode="auto">
          <a:xfrm>
            <a:off x="8991600" y="3886200"/>
            <a:ext cx="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104" name="Line 168"/>
          <p:cNvSpPr>
            <a:spLocks noChangeShapeType="1"/>
          </p:cNvSpPr>
          <p:nvPr/>
        </p:nvSpPr>
        <p:spPr bwMode="auto">
          <a:xfrm flipH="1">
            <a:off x="7391400" y="3048000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9"/>
          <p:cNvGrpSpPr>
            <a:grpSpLocks/>
          </p:cNvGrpSpPr>
          <p:nvPr/>
        </p:nvGrpSpPr>
        <p:grpSpPr bwMode="auto">
          <a:xfrm>
            <a:off x="2819400" y="3048000"/>
            <a:ext cx="1951038" cy="261938"/>
            <a:chOff x="816" y="1920"/>
            <a:chExt cx="1229" cy="165"/>
          </a:xfrm>
        </p:grpSpPr>
        <p:sp>
          <p:nvSpPr>
            <p:cNvPr id="150711" name="Freeform 170"/>
            <p:cNvSpPr>
              <a:spLocks/>
            </p:cNvSpPr>
            <p:nvPr/>
          </p:nvSpPr>
          <p:spPr bwMode="auto">
            <a:xfrm>
              <a:off x="1728" y="1920"/>
              <a:ext cx="317" cy="165"/>
            </a:xfrm>
            <a:custGeom>
              <a:avLst/>
              <a:gdLst>
                <a:gd name="T0" fmla="*/ 173 w 317"/>
                <a:gd name="T1" fmla="*/ 67 h 165"/>
                <a:gd name="T2" fmla="*/ 219 w 317"/>
                <a:gd name="T3" fmla="*/ 0 h 165"/>
                <a:gd name="T4" fmla="*/ 297 w 317"/>
                <a:gd name="T5" fmla="*/ 31 h 165"/>
                <a:gd name="T6" fmla="*/ 266 w 317"/>
                <a:gd name="T7" fmla="*/ 67 h 165"/>
                <a:gd name="T8" fmla="*/ 261 w 317"/>
                <a:gd name="T9" fmla="*/ 93 h 165"/>
                <a:gd name="T10" fmla="*/ 281 w 317"/>
                <a:gd name="T11" fmla="*/ 124 h 165"/>
                <a:gd name="T12" fmla="*/ 214 w 317"/>
                <a:gd name="T13" fmla="*/ 155 h 165"/>
                <a:gd name="T14" fmla="*/ 121 w 317"/>
                <a:gd name="T15" fmla="*/ 129 h 165"/>
                <a:gd name="T16" fmla="*/ 90 w 317"/>
                <a:gd name="T17" fmla="*/ 72 h 165"/>
                <a:gd name="T18" fmla="*/ 44 w 317"/>
                <a:gd name="T19" fmla="*/ 98 h 165"/>
                <a:gd name="T20" fmla="*/ 59 w 317"/>
                <a:gd name="T21" fmla="*/ 26 h 165"/>
                <a:gd name="T22" fmla="*/ 70 w 317"/>
                <a:gd name="T23" fmla="*/ 16 h 165"/>
                <a:gd name="T24" fmla="*/ 101 w 317"/>
                <a:gd name="T25" fmla="*/ 31 h 165"/>
                <a:gd name="T26" fmla="*/ 147 w 317"/>
                <a:gd name="T27" fmla="*/ 41 h 165"/>
                <a:gd name="T28" fmla="*/ 173 w 317"/>
                <a:gd name="T29" fmla="*/ 67 h 1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7"/>
                <a:gd name="T46" fmla="*/ 0 h 165"/>
                <a:gd name="T47" fmla="*/ 317 w 317"/>
                <a:gd name="T48" fmla="*/ 165 h 16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7" h="165">
                  <a:moveTo>
                    <a:pt x="173" y="67"/>
                  </a:moveTo>
                  <a:cubicBezTo>
                    <a:pt x="184" y="48"/>
                    <a:pt x="200" y="12"/>
                    <a:pt x="219" y="0"/>
                  </a:cubicBezTo>
                  <a:cubicBezTo>
                    <a:pt x="275" y="5"/>
                    <a:pt x="264" y="1"/>
                    <a:pt x="297" y="31"/>
                  </a:cubicBezTo>
                  <a:cubicBezTo>
                    <a:pt x="311" y="75"/>
                    <a:pt x="317" y="60"/>
                    <a:pt x="266" y="67"/>
                  </a:cubicBezTo>
                  <a:cubicBezTo>
                    <a:pt x="264" y="75"/>
                    <a:pt x="258" y="84"/>
                    <a:pt x="261" y="93"/>
                  </a:cubicBezTo>
                  <a:cubicBezTo>
                    <a:pt x="264" y="104"/>
                    <a:pt x="281" y="124"/>
                    <a:pt x="281" y="124"/>
                  </a:cubicBezTo>
                  <a:cubicBezTo>
                    <a:pt x="264" y="165"/>
                    <a:pt x="260" y="160"/>
                    <a:pt x="214" y="155"/>
                  </a:cubicBezTo>
                  <a:cubicBezTo>
                    <a:pt x="175" y="164"/>
                    <a:pt x="145" y="160"/>
                    <a:pt x="121" y="129"/>
                  </a:cubicBezTo>
                  <a:cubicBezTo>
                    <a:pt x="116" y="96"/>
                    <a:pt x="119" y="83"/>
                    <a:pt x="90" y="72"/>
                  </a:cubicBezTo>
                  <a:cubicBezTo>
                    <a:pt x="67" y="78"/>
                    <a:pt x="64" y="91"/>
                    <a:pt x="44" y="98"/>
                  </a:cubicBezTo>
                  <a:cubicBezTo>
                    <a:pt x="0" y="84"/>
                    <a:pt x="31" y="35"/>
                    <a:pt x="59" y="26"/>
                  </a:cubicBezTo>
                  <a:cubicBezTo>
                    <a:pt x="62" y="22"/>
                    <a:pt x="65" y="16"/>
                    <a:pt x="70" y="16"/>
                  </a:cubicBezTo>
                  <a:cubicBezTo>
                    <a:pt x="91" y="12"/>
                    <a:pt x="87" y="23"/>
                    <a:pt x="101" y="31"/>
                  </a:cubicBezTo>
                  <a:cubicBezTo>
                    <a:pt x="111" y="36"/>
                    <a:pt x="139" y="39"/>
                    <a:pt x="147" y="41"/>
                  </a:cubicBezTo>
                  <a:cubicBezTo>
                    <a:pt x="152" y="57"/>
                    <a:pt x="154" y="67"/>
                    <a:pt x="173" y="67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12" name="Line 171"/>
            <p:cNvSpPr>
              <a:spLocks noChangeShapeType="1"/>
            </p:cNvSpPr>
            <p:nvPr/>
          </p:nvSpPr>
          <p:spPr bwMode="auto">
            <a:xfrm flipH="1">
              <a:off x="816" y="2016"/>
              <a:ext cx="7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72"/>
          <p:cNvGrpSpPr>
            <a:grpSpLocks/>
          </p:cNvGrpSpPr>
          <p:nvPr/>
        </p:nvGrpSpPr>
        <p:grpSpPr bwMode="auto">
          <a:xfrm>
            <a:off x="4495800" y="3505200"/>
            <a:ext cx="609600" cy="1066800"/>
            <a:chOff x="1872" y="2208"/>
            <a:chExt cx="384" cy="672"/>
          </a:xfrm>
        </p:grpSpPr>
        <p:sp>
          <p:nvSpPr>
            <p:cNvPr id="150707" name="Line 173"/>
            <p:cNvSpPr>
              <a:spLocks noChangeShapeType="1"/>
            </p:cNvSpPr>
            <p:nvPr/>
          </p:nvSpPr>
          <p:spPr bwMode="auto">
            <a:xfrm>
              <a:off x="1944" y="2208"/>
              <a:ext cx="24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0708" name="Group 174"/>
            <p:cNvGrpSpPr>
              <a:grpSpLocks/>
            </p:cNvGrpSpPr>
            <p:nvPr/>
          </p:nvGrpSpPr>
          <p:grpSpPr bwMode="auto">
            <a:xfrm>
              <a:off x="1872" y="2304"/>
              <a:ext cx="384" cy="384"/>
              <a:chOff x="3312" y="2496"/>
              <a:chExt cx="384" cy="384"/>
            </a:xfrm>
          </p:grpSpPr>
          <p:sp>
            <p:nvSpPr>
              <p:cNvPr id="150709" name="Line 175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710" name="Line 176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177"/>
          <p:cNvGrpSpPr>
            <a:grpSpLocks/>
          </p:cNvGrpSpPr>
          <p:nvPr/>
        </p:nvGrpSpPr>
        <p:grpSpPr bwMode="auto">
          <a:xfrm>
            <a:off x="9067800" y="1295400"/>
            <a:ext cx="609600" cy="1600200"/>
            <a:chOff x="4752" y="816"/>
            <a:chExt cx="384" cy="1008"/>
          </a:xfrm>
        </p:grpSpPr>
        <p:sp>
          <p:nvSpPr>
            <p:cNvPr id="150703" name="Line 178"/>
            <p:cNvSpPr>
              <a:spLocks noChangeShapeType="1"/>
            </p:cNvSpPr>
            <p:nvPr/>
          </p:nvSpPr>
          <p:spPr bwMode="auto">
            <a:xfrm flipV="1">
              <a:off x="4752" y="816"/>
              <a:ext cx="336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0704" name="Group 179"/>
            <p:cNvGrpSpPr>
              <a:grpSpLocks/>
            </p:cNvGrpSpPr>
            <p:nvPr/>
          </p:nvGrpSpPr>
          <p:grpSpPr bwMode="auto">
            <a:xfrm>
              <a:off x="4752" y="1152"/>
              <a:ext cx="384" cy="384"/>
              <a:chOff x="3312" y="2496"/>
              <a:chExt cx="384" cy="384"/>
            </a:xfrm>
          </p:grpSpPr>
          <p:sp>
            <p:nvSpPr>
              <p:cNvPr id="150705" name="Line 180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706" name="Line 181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0699" name="Text Box 182"/>
          <p:cNvSpPr txBox="1">
            <a:spLocks noChangeArrowheads="1"/>
          </p:cNvSpPr>
          <p:nvPr/>
        </p:nvSpPr>
        <p:spPr bwMode="auto">
          <a:xfrm>
            <a:off x="1701801" y="5334000"/>
            <a:ext cx="4702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broken symmetry –&gt; </a:t>
            </a:r>
            <a:r>
              <a:rPr lang="en-US" altLang="en-US" sz="2400">
                <a:solidFill>
                  <a:srgbClr val="FF0000"/>
                </a:solidFill>
              </a:rPr>
              <a:t>reflections only</a:t>
            </a:r>
            <a:endParaRPr lang="en-US" altLang="en-US" sz="2400"/>
          </a:p>
        </p:txBody>
      </p:sp>
      <p:grpSp>
        <p:nvGrpSpPr>
          <p:cNvPr id="7" name="Group 183"/>
          <p:cNvGrpSpPr>
            <a:grpSpLocks/>
          </p:cNvGrpSpPr>
          <p:nvPr/>
        </p:nvGrpSpPr>
        <p:grpSpPr bwMode="auto">
          <a:xfrm>
            <a:off x="2209800" y="5943600"/>
            <a:ext cx="3657600" cy="609600"/>
            <a:chOff x="432" y="3744"/>
            <a:chExt cx="2304" cy="384"/>
          </a:xfrm>
        </p:grpSpPr>
        <p:sp>
          <p:nvSpPr>
            <p:cNvPr id="150701" name="Rectangle 184"/>
            <p:cNvSpPr>
              <a:spLocks noChangeArrowheads="1"/>
            </p:cNvSpPr>
            <p:nvPr/>
          </p:nvSpPr>
          <p:spPr bwMode="auto">
            <a:xfrm>
              <a:off x="432" y="3744"/>
              <a:ext cx="2304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0702" name="Text Box 185"/>
            <p:cNvSpPr txBox="1">
              <a:spLocks noChangeArrowheads="1"/>
            </p:cNvSpPr>
            <p:nvPr/>
          </p:nvSpPr>
          <p:spPr bwMode="auto">
            <a:xfrm>
              <a:off x="502" y="3792"/>
              <a:ext cx="2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i="1">
                  <a:solidFill>
                    <a:srgbClr val="FF0000"/>
                  </a:solidFill>
                </a:rPr>
                <a:t>effectively</a:t>
              </a:r>
              <a:r>
                <a:rPr lang="en-US" altLang="en-US" sz="2400"/>
                <a:t> one-dimensional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2210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0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EE4A8-EB14-D646-8E37-90E018AA2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 diagrams: Poor tool to understand refraction/reflection at interfaces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922949F-C1D9-F041-B0D3-170FC9CEB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9" y="1838739"/>
            <a:ext cx="4947041" cy="2415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6323A0E0-0977-1344-9985-A80C86D0E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849" y="4253948"/>
            <a:ext cx="41216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2000" dirty="0"/>
              <a:t>[ M. </a:t>
            </a:r>
            <a:r>
              <a:rPr lang="en-US" altLang="en-US" sz="2000" dirty="0" err="1"/>
              <a:t>Notomi</a:t>
            </a:r>
            <a:r>
              <a:rPr lang="en-US" altLang="en-US" sz="2000" dirty="0"/>
              <a:t>, </a:t>
            </a:r>
            <a:r>
              <a:rPr lang="en-US" altLang="en-US" sz="2000" i="1" dirty="0"/>
              <a:t>PRB </a:t>
            </a:r>
            <a:r>
              <a:rPr lang="en-US" altLang="en-US" sz="2000" b="1" dirty="0"/>
              <a:t>62</a:t>
            </a:r>
            <a:r>
              <a:rPr lang="en-US" altLang="en-US" sz="2000" dirty="0"/>
              <a:t>, 10696 (2000). ]</a:t>
            </a:r>
          </a:p>
        </p:txBody>
      </p:sp>
      <p:sp>
        <p:nvSpPr>
          <p:cNvPr id="5" name="Text Box 61">
            <a:extLst>
              <a:ext uri="{FF2B5EF4-FFF2-40B4-BE49-F238E27FC236}">
                <a16:creationId xmlns:a16="http://schemas.microsoft.com/office/drawing/2014/main" id="{8BA4D15C-EB70-1340-A6BF-714213B18EEC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603406" y="3051245"/>
            <a:ext cx="33972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Frequency</a:t>
            </a:r>
            <a:r>
              <a:rPr lang="en-US" altLang="en-US" sz="2000"/>
              <a:t> </a:t>
            </a:r>
            <a:r>
              <a:rPr lang="en-US" altLang="en-US" sz="2400" b="1">
                <a:latin typeface="Symbol" charset="2"/>
              </a:rPr>
              <a:t>ω</a:t>
            </a:r>
            <a:r>
              <a:rPr lang="en-US" altLang="en-US" sz="2400"/>
              <a:t>  </a:t>
            </a:r>
            <a:r>
              <a:rPr lang="en-US" altLang="en-US" sz="2000"/>
              <a:t>(2πc/</a:t>
            </a:r>
            <a:r>
              <a:rPr lang="en-US" altLang="en-US" sz="2000" i="1"/>
              <a:t>a</a:t>
            </a:r>
            <a:r>
              <a:rPr lang="en-US" altLang="en-US" sz="2000"/>
              <a:t>)  = </a:t>
            </a:r>
            <a:r>
              <a:rPr lang="en-US" altLang="en-US" sz="2400" i="1">
                <a:solidFill>
                  <a:srgbClr val="FF0000"/>
                </a:solidFill>
              </a:rPr>
              <a:t>a</a:t>
            </a:r>
            <a:r>
              <a:rPr lang="en-US" altLang="en-US" sz="2400">
                <a:solidFill>
                  <a:srgbClr val="FF0000"/>
                </a:solidFill>
              </a:rPr>
              <a:t> / λ</a:t>
            </a:r>
            <a:endParaRPr lang="en-US" altLang="en-US" sz="2000"/>
          </a:p>
        </p:txBody>
      </p:sp>
      <p:pic>
        <p:nvPicPr>
          <p:cNvPr id="6" name="Picture 75">
            <a:extLst>
              <a:ext uri="{FF2B5EF4-FFF2-40B4-BE49-F238E27FC236}">
                <a16:creationId xmlns:a16="http://schemas.microsoft.com/office/drawing/2014/main" id="{D0D95A41-0E19-154C-89BD-BF780CBF5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1"/>
          <a:stretch>
            <a:fillRect/>
          </a:stretch>
        </p:blipFill>
        <p:spPr bwMode="auto">
          <a:xfrm>
            <a:off x="6578256" y="1562170"/>
            <a:ext cx="44386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67">
            <a:extLst>
              <a:ext uri="{FF2B5EF4-FFF2-40B4-BE49-F238E27FC236}">
                <a16:creationId xmlns:a16="http://schemas.microsoft.com/office/drawing/2014/main" id="{971D0572-A5B4-8745-81EB-4541C64DA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121" y="5332415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8" name="Text Box 68">
            <a:extLst>
              <a:ext uri="{FF2B5EF4-FFF2-40B4-BE49-F238E27FC236}">
                <a16:creationId xmlns:a16="http://schemas.microsoft.com/office/drawing/2014/main" id="{23B693DD-F795-8048-9388-834DE0C4B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3721" y="5335591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9" name="Text Box 69">
            <a:extLst>
              <a:ext uri="{FF2B5EF4-FFF2-40B4-BE49-F238E27FC236}">
                <a16:creationId xmlns:a16="http://schemas.microsoft.com/office/drawing/2014/main" id="{B373C5DB-0F4A-D047-A65B-0049605BFB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9121" y="5335591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0" name="Text Box 70">
            <a:extLst>
              <a:ext uri="{FF2B5EF4-FFF2-40B4-BE49-F238E27FC236}">
                <a16:creationId xmlns:a16="http://schemas.microsoft.com/office/drawing/2014/main" id="{4342C4E0-DA00-0840-9FE9-B5949301F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08808" y="5332415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161A7E-41E1-864A-9EF7-507EA5258EC8}"/>
              </a:ext>
            </a:extLst>
          </p:cNvPr>
          <p:cNvSpPr txBox="1"/>
          <p:nvPr/>
        </p:nvSpPr>
        <p:spPr>
          <a:xfrm>
            <a:off x="543053" y="5743233"/>
            <a:ext cx="110575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" pitchFamily="2" charset="0"/>
              </a:rPr>
              <a:t>At an interface, only </a:t>
            </a:r>
            <a:r>
              <a:rPr lang="el-GR" sz="2800" dirty="0">
                <a:solidFill>
                  <a:srgbClr val="FF0000"/>
                </a:solidFill>
                <a:latin typeface="Times" pitchFamily="2" charset="0"/>
              </a:rPr>
              <a:t>ω</a:t>
            </a:r>
            <a:r>
              <a:rPr lang="en-US" sz="2800" dirty="0">
                <a:solidFill>
                  <a:srgbClr val="FF0000"/>
                </a:solidFill>
                <a:latin typeface="Times" pitchFamily="2" charset="0"/>
              </a:rPr>
              <a:t> and surface-parallel </a:t>
            </a:r>
            <a:r>
              <a:rPr lang="en-US" sz="2800" b="1" dirty="0">
                <a:solidFill>
                  <a:srgbClr val="FF0000"/>
                </a:solidFill>
                <a:latin typeface="Times" pitchFamily="2" charset="0"/>
              </a:rPr>
              <a:t>k</a:t>
            </a:r>
            <a:r>
              <a:rPr lang="en-US" sz="2800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en-US" sz="2800" dirty="0">
                <a:latin typeface="Times" pitchFamily="2" charset="0"/>
              </a:rPr>
              <a:t>are </a:t>
            </a:r>
            <a:r>
              <a:rPr lang="en-US" sz="2800" dirty="0">
                <a:solidFill>
                  <a:srgbClr val="FF0000"/>
                </a:solidFill>
                <a:latin typeface="Times" pitchFamily="2" charset="0"/>
              </a:rPr>
              <a:t>conserved</a:t>
            </a:r>
            <a:r>
              <a:rPr lang="en-US" sz="2800" dirty="0">
                <a:latin typeface="Times" pitchFamily="2" charset="0"/>
              </a:rPr>
              <a:t>.</a:t>
            </a:r>
          </a:p>
          <a:p>
            <a:r>
              <a:rPr lang="en-US" sz="2800" dirty="0">
                <a:latin typeface="Times" pitchFamily="2" charset="0"/>
              </a:rPr>
              <a:t> — we need </a:t>
            </a:r>
            <a:r>
              <a:rPr lang="en-US" sz="2800" i="1" dirty="0">
                <a:solidFill>
                  <a:srgbClr val="0070C0"/>
                </a:solidFill>
                <a:latin typeface="Times" pitchFamily="2" charset="0"/>
              </a:rPr>
              <a:t>all the solutions</a:t>
            </a:r>
            <a:r>
              <a:rPr lang="en-US" sz="2800" dirty="0">
                <a:solidFill>
                  <a:srgbClr val="0070C0"/>
                </a:solidFill>
                <a:latin typeface="Times" pitchFamily="2" charset="0"/>
              </a:rPr>
              <a:t> at a given </a:t>
            </a:r>
            <a:r>
              <a:rPr lang="el-GR" sz="2800" dirty="0">
                <a:solidFill>
                  <a:srgbClr val="0070C0"/>
                </a:solidFill>
                <a:latin typeface="Times" pitchFamily="2" charset="0"/>
              </a:rPr>
              <a:t>ω</a:t>
            </a:r>
            <a:r>
              <a:rPr lang="en-US" sz="2800" dirty="0">
                <a:latin typeface="Times" pitchFamily="2" charset="0"/>
              </a:rPr>
              <a:t>, not the different </a:t>
            </a:r>
            <a:r>
              <a:rPr lang="el-GR" sz="2800" dirty="0">
                <a:latin typeface="Times" pitchFamily="2" charset="0"/>
              </a:rPr>
              <a:t>ω</a:t>
            </a:r>
            <a:r>
              <a:rPr lang="en-US" sz="2800" dirty="0">
                <a:latin typeface="Times" pitchFamily="2" charset="0"/>
              </a:rPr>
              <a:t>’s at a given </a:t>
            </a:r>
            <a:r>
              <a:rPr lang="en-US" sz="2800" b="1" dirty="0">
                <a:latin typeface="Times" pitchFamily="2" charset="0"/>
              </a:rPr>
              <a:t>k</a:t>
            </a:r>
            <a:r>
              <a:rPr lang="en-US" sz="2800" dirty="0">
                <a:latin typeface="Time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2639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-152400"/>
            <a:ext cx="9144000" cy="1143000"/>
          </a:xfrm>
        </p:spPr>
        <p:txBody>
          <a:bodyPr/>
          <a:lstStyle/>
          <a:p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1d</a:t>
            </a:r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”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 Waveguides + Cavities = Devices</a:t>
            </a:r>
            <a:endParaRPr lang="en-US" altLang="en-US">
              <a:ea typeface="ＭＳ Ｐゴシック" charset="-128"/>
            </a:endParaRPr>
          </a:p>
        </p:txBody>
      </p:sp>
      <p:pic>
        <p:nvPicPr>
          <p:cNvPr id="1515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324100"/>
            <a:ext cx="21844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3810000"/>
            <a:ext cx="28194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066801"/>
            <a:ext cx="25146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810000"/>
            <a:ext cx="31242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66800"/>
            <a:ext cx="29035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9" name="TextBox 7"/>
          <p:cNvSpPr txBox="1">
            <a:spLocks noChangeArrowheads="1"/>
          </p:cNvSpPr>
          <p:nvPr/>
        </p:nvSpPr>
        <p:spPr bwMode="auto">
          <a:xfrm rot="-5400000">
            <a:off x="1285876" y="2066926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resonant filters</a:t>
            </a:r>
          </a:p>
        </p:txBody>
      </p:sp>
      <p:sp>
        <p:nvSpPr>
          <p:cNvPr id="151560" name="TextBox 10"/>
          <p:cNvSpPr txBox="1">
            <a:spLocks noChangeArrowheads="1"/>
          </p:cNvSpPr>
          <p:nvPr/>
        </p:nvSpPr>
        <p:spPr bwMode="auto">
          <a:xfrm rot="-5400000">
            <a:off x="1125538" y="4830763"/>
            <a:ext cx="2389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high-transmission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sharp bends</a:t>
            </a:r>
          </a:p>
        </p:txBody>
      </p:sp>
      <p:sp>
        <p:nvSpPr>
          <p:cNvPr id="151561" name="TextBox 11"/>
          <p:cNvSpPr txBox="1">
            <a:spLocks noChangeArrowheads="1"/>
          </p:cNvSpPr>
          <p:nvPr/>
        </p:nvSpPr>
        <p:spPr bwMode="auto">
          <a:xfrm rot="-5400000">
            <a:off x="5494338" y="2066926"/>
            <a:ext cx="2570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waveguide splitters</a:t>
            </a:r>
          </a:p>
        </p:txBody>
      </p:sp>
      <p:sp>
        <p:nvSpPr>
          <p:cNvPr id="151562" name="TextBox 13"/>
          <p:cNvSpPr txBox="1">
            <a:spLocks noChangeArrowheads="1"/>
          </p:cNvSpPr>
          <p:nvPr/>
        </p:nvSpPr>
        <p:spPr bwMode="auto">
          <a:xfrm rot="-5400000">
            <a:off x="5181601" y="4953001"/>
            <a:ext cx="2586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channel-drop filters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6D78C-2BF9-C64E-86C1-25A073E5DD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87" y="0"/>
            <a:ext cx="11480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29380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76200"/>
            <a:ext cx="9144000" cy="1143000"/>
          </a:xfrm>
        </p:spPr>
        <p:txBody>
          <a:bodyPr>
            <a:normAutofit/>
          </a:bodyPr>
          <a:lstStyle/>
          <a:p>
            <a:r>
              <a:rPr lang="en-US" altLang="en-US" dirty="0">
                <a:ea typeface="ＭＳ Ｐゴシック" charset="-128"/>
              </a:rPr>
              <a:t>Refraction and </a:t>
            </a:r>
            <a:r>
              <a:rPr lang="en-US" altLang="en-US" dirty="0" err="1">
                <a:ea typeface="ＭＳ Ｐゴシック" charset="-128"/>
              </a:rPr>
              <a:t>wavevector</a:t>
            </a:r>
            <a:r>
              <a:rPr lang="en-US" altLang="en-US" dirty="0">
                <a:ea typeface="ＭＳ Ｐゴシック" charset="-128"/>
              </a:rPr>
              <a:t> diagrams</a:t>
            </a:r>
          </a:p>
        </p:txBody>
      </p:sp>
      <p:pic>
        <p:nvPicPr>
          <p:cNvPr id="126978" name="Picture 4" descr=" 2dnr1.PNG                                                      00018BD7AJAX                           B0407C05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663" y="2438400"/>
            <a:ext cx="30226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6979" name="Picture 5" descr=" 2dnr2.PNG                                                      00018BD7AJAX                           B0407C05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064" y="2362200"/>
            <a:ext cx="303053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Text Box 6"/>
          <p:cNvSpPr txBox="1">
            <a:spLocks noChangeArrowheads="1"/>
          </p:cNvSpPr>
          <p:nvPr/>
        </p:nvSpPr>
        <p:spPr bwMode="auto">
          <a:xfrm>
            <a:off x="1743075" y="4953001"/>
            <a:ext cx="20208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l-GR" altLang="en-US" sz="2400" dirty="0"/>
              <a:t>ω </a:t>
            </a:r>
            <a:r>
              <a:rPr lang="en-US" altLang="en-US" sz="2400" dirty="0"/>
              <a:t>contours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/>
              <a:t>in (</a:t>
            </a:r>
            <a:r>
              <a:rPr lang="en-US" altLang="en-US" sz="2400" i="1" dirty="0" err="1"/>
              <a:t>k</a:t>
            </a:r>
            <a:r>
              <a:rPr lang="en-US" altLang="en-US" sz="2400" baseline="-25000" dirty="0" err="1"/>
              <a:t>x</a:t>
            </a:r>
            <a:r>
              <a:rPr lang="en-US" altLang="en-US" sz="2400" dirty="0" err="1"/>
              <a:t>,</a:t>
            </a:r>
            <a:r>
              <a:rPr lang="en-US" altLang="en-US" sz="2400" i="1" dirty="0" err="1"/>
              <a:t>k</a:t>
            </a:r>
            <a:r>
              <a:rPr lang="en-US" altLang="en-US" sz="2400" baseline="-25000" dirty="0" err="1"/>
              <a:t>y</a:t>
            </a:r>
            <a:r>
              <a:rPr lang="en-US" altLang="en-US" sz="2400" dirty="0"/>
              <a:t>) space</a:t>
            </a:r>
          </a:p>
        </p:txBody>
      </p:sp>
      <p:sp>
        <p:nvSpPr>
          <p:cNvPr id="126981" name="Text Box 8"/>
          <p:cNvSpPr txBox="1">
            <a:spLocks noChangeArrowheads="1"/>
          </p:cNvSpPr>
          <p:nvPr/>
        </p:nvSpPr>
        <p:spPr bwMode="auto">
          <a:xfrm>
            <a:off x="4057650" y="1295401"/>
            <a:ext cx="3733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[ Luo </a:t>
            </a:r>
            <a:r>
              <a:rPr lang="en-US" altLang="en-US" sz="1800" i="1"/>
              <a:t>et al</a:t>
            </a:r>
            <a:r>
              <a:rPr lang="en-US" altLang="en-US" sz="1800"/>
              <a:t>, </a:t>
            </a:r>
            <a:r>
              <a:rPr lang="en-US" altLang="en-US" sz="1800" i="1"/>
              <a:t>PRB</a:t>
            </a:r>
            <a:r>
              <a:rPr lang="en-US" altLang="en-US" sz="1800"/>
              <a:t> </a:t>
            </a:r>
            <a:r>
              <a:rPr lang="en-US" altLang="en-US" sz="1800" b="1"/>
              <a:t>65</a:t>
            </a:r>
            <a:r>
              <a:rPr lang="en-US" altLang="en-US" sz="1800"/>
              <a:t>, 2001104 (2002). ]</a:t>
            </a:r>
          </a:p>
        </p:txBody>
      </p:sp>
      <p:sp>
        <p:nvSpPr>
          <p:cNvPr id="126982" name="Text Box 9"/>
          <p:cNvSpPr txBox="1">
            <a:spLocks noChangeArrowheads="1"/>
          </p:cNvSpPr>
          <p:nvPr/>
        </p:nvSpPr>
        <p:spPr bwMode="auto">
          <a:xfrm>
            <a:off x="7761288" y="6019800"/>
            <a:ext cx="19923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008000"/>
                </a:solidFill>
              </a:rPr>
              <a:t>k</a:t>
            </a:r>
            <a:r>
              <a:rPr lang="en-US" altLang="en-US" sz="2400" baseline="-25000">
                <a:solidFill>
                  <a:srgbClr val="008000"/>
                </a:solidFill>
              </a:rPr>
              <a:t>||</a:t>
            </a:r>
            <a:r>
              <a:rPr lang="en-US" altLang="en-US" sz="2400">
                <a:solidFill>
                  <a:srgbClr val="008000"/>
                </a:solidFill>
              </a:rPr>
              <a:t> is conserved</a:t>
            </a:r>
          </a:p>
        </p:txBody>
      </p:sp>
      <p:sp>
        <p:nvSpPr>
          <p:cNvPr id="126983" name="Line 10"/>
          <p:cNvSpPr>
            <a:spLocks noChangeShapeType="1"/>
          </p:cNvSpPr>
          <p:nvPr/>
        </p:nvSpPr>
        <p:spPr bwMode="auto">
          <a:xfrm>
            <a:off x="7162800" y="6248400"/>
            <a:ext cx="609600" cy="0"/>
          </a:xfrm>
          <a:prstGeom prst="line">
            <a:avLst/>
          </a:prstGeom>
          <a:noFill/>
          <a:ln w="9525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6984" name="Line 11"/>
          <p:cNvSpPr>
            <a:spLocks noChangeShapeType="1"/>
          </p:cNvSpPr>
          <p:nvPr/>
        </p:nvSpPr>
        <p:spPr bwMode="auto">
          <a:xfrm>
            <a:off x="4648200" y="4216400"/>
            <a:ext cx="228600" cy="0"/>
          </a:xfrm>
          <a:prstGeom prst="line">
            <a:avLst/>
          </a:prstGeom>
          <a:noFill/>
          <a:ln w="9525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26985" name="Picture 15" descr="2dbands.PNG                                                    00018BD7AJAX                           B0407C05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981200"/>
            <a:ext cx="20574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6" name="Line 13"/>
          <p:cNvSpPr>
            <a:spLocks noChangeShapeType="1"/>
          </p:cNvSpPr>
          <p:nvPr/>
        </p:nvSpPr>
        <p:spPr bwMode="auto">
          <a:xfrm>
            <a:off x="2806700" y="2540000"/>
            <a:ext cx="533400" cy="1295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71948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ＭＳ Ｐゴシック" charset="-128"/>
              </a:rPr>
              <a:t>Negative-refractive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 all-dielectric photonic crystals</a:t>
            </a:r>
          </a:p>
        </p:txBody>
      </p:sp>
      <p:pic>
        <p:nvPicPr>
          <p:cNvPr id="1249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57400"/>
            <a:ext cx="5791200" cy="282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Text Box 4"/>
          <p:cNvSpPr txBox="1">
            <a:spLocks noChangeArrowheads="1"/>
          </p:cNvSpPr>
          <p:nvPr/>
        </p:nvSpPr>
        <p:spPr bwMode="auto">
          <a:xfrm>
            <a:off x="3733800" y="5181600"/>
            <a:ext cx="48641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dirty="0"/>
              <a:t>[ M. </a:t>
            </a:r>
            <a:r>
              <a:rPr lang="en-US" altLang="en-US" dirty="0" err="1"/>
              <a:t>Notomi</a:t>
            </a:r>
            <a:r>
              <a:rPr lang="en-US" altLang="en-US" dirty="0"/>
              <a:t>, </a:t>
            </a:r>
            <a:r>
              <a:rPr lang="en-US" altLang="en-US" i="1" dirty="0"/>
              <a:t>PRB </a:t>
            </a:r>
            <a:r>
              <a:rPr lang="en-US" altLang="en-US" b="1" dirty="0"/>
              <a:t>62</a:t>
            </a:r>
            <a:r>
              <a:rPr lang="en-US" altLang="en-US" dirty="0"/>
              <a:t>, 10696 (2000). ]</a:t>
            </a:r>
          </a:p>
        </p:txBody>
      </p:sp>
      <p:sp>
        <p:nvSpPr>
          <p:cNvPr id="124932" name="Text Box 5"/>
          <p:cNvSpPr txBox="1">
            <a:spLocks noChangeArrowheads="1"/>
          </p:cNvSpPr>
          <p:nvPr/>
        </p:nvSpPr>
        <p:spPr bwMode="auto">
          <a:xfrm>
            <a:off x="2198689" y="1600200"/>
            <a:ext cx="24733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negative refraction</a:t>
            </a:r>
          </a:p>
        </p:txBody>
      </p:sp>
      <p:sp>
        <p:nvSpPr>
          <p:cNvPr id="124933" name="Text Box 6"/>
          <p:cNvSpPr txBox="1">
            <a:spLocks noChangeArrowheads="1"/>
          </p:cNvSpPr>
          <p:nvPr/>
        </p:nvSpPr>
        <p:spPr bwMode="auto">
          <a:xfrm>
            <a:off x="5886450" y="1600200"/>
            <a:ext cx="1352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focussing</a:t>
            </a:r>
          </a:p>
        </p:txBody>
      </p:sp>
      <p:grpSp>
        <p:nvGrpSpPr>
          <p:cNvPr id="124934" name="Group 39"/>
          <p:cNvGrpSpPr>
            <a:grpSpLocks/>
          </p:cNvGrpSpPr>
          <p:nvPr/>
        </p:nvGrpSpPr>
        <p:grpSpPr bwMode="auto">
          <a:xfrm>
            <a:off x="8305801" y="2819400"/>
            <a:ext cx="1781175" cy="1828800"/>
            <a:chOff x="4224" y="1632"/>
            <a:chExt cx="1776" cy="1824"/>
          </a:xfrm>
        </p:grpSpPr>
        <p:sp>
          <p:nvSpPr>
            <p:cNvPr id="124937" name="Oval 7"/>
            <p:cNvSpPr>
              <a:spLocks noChangeArrowheads="1"/>
            </p:cNvSpPr>
            <p:nvPr/>
          </p:nvSpPr>
          <p:spPr bwMode="auto">
            <a:xfrm>
              <a:off x="4224" y="1632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38" name="Oval 8"/>
            <p:cNvSpPr>
              <a:spLocks noChangeArrowheads="1"/>
            </p:cNvSpPr>
            <p:nvPr/>
          </p:nvSpPr>
          <p:spPr bwMode="auto">
            <a:xfrm>
              <a:off x="4609" y="1632"/>
              <a:ext cx="239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39" name="Oval 9"/>
            <p:cNvSpPr>
              <a:spLocks noChangeArrowheads="1"/>
            </p:cNvSpPr>
            <p:nvPr/>
          </p:nvSpPr>
          <p:spPr bwMode="auto">
            <a:xfrm>
              <a:off x="4992" y="1632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0" name="Oval 10"/>
            <p:cNvSpPr>
              <a:spLocks noChangeArrowheads="1"/>
            </p:cNvSpPr>
            <p:nvPr/>
          </p:nvSpPr>
          <p:spPr bwMode="auto">
            <a:xfrm>
              <a:off x="5376" y="1632"/>
              <a:ext cx="239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1" name="Oval 11"/>
            <p:cNvSpPr>
              <a:spLocks noChangeArrowheads="1"/>
            </p:cNvSpPr>
            <p:nvPr/>
          </p:nvSpPr>
          <p:spPr bwMode="auto">
            <a:xfrm>
              <a:off x="5759" y="1632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2" name="Oval 12"/>
            <p:cNvSpPr>
              <a:spLocks noChangeArrowheads="1"/>
            </p:cNvSpPr>
            <p:nvPr/>
          </p:nvSpPr>
          <p:spPr bwMode="auto">
            <a:xfrm>
              <a:off x="4224" y="2159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3" name="Oval 13"/>
            <p:cNvSpPr>
              <a:spLocks noChangeArrowheads="1"/>
            </p:cNvSpPr>
            <p:nvPr/>
          </p:nvSpPr>
          <p:spPr bwMode="auto">
            <a:xfrm>
              <a:off x="4609" y="2159"/>
              <a:ext cx="239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4" name="Oval 14"/>
            <p:cNvSpPr>
              <a:spLocks noChangeArrowheads="1"/>
            </p:cNvSpPr>
            <p:nvPr/>
          </p:nvSpPr>
          <p:spPr bwMode="auto">
            <a:xfrm>
              <a:off x="4992" y="2159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5" name="Oval 15"/>
            <p:cNvSpPr>
              <a:spLocks noChangeArrowheads="1"/>
            </p:cNvSpPr>
            <p:nvPr/>
          </p:nvSpPr>
          <p:spPr bwMode="auto">
            <a:xfrm>
              <a:off x="5376" y="2159"/>
              <a:ext cx="239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6" name="Oval 16"/>
            <p:cNvSpPr>
              <a:spLocks noChangeArrowheads="1"/>
            </p:cNvSpPr>
            <p:nvPr/>
          </p:nvSpPr>
          <p:spPr bwMode="auto">
            <a:xfrm>
              <a:off x="5759" y="2159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7" name="Oval 17"/>
            <p:cNvSpPr>
              <a:spLocks noChangeArrowheads="1"/>
            </p:cNvSpPr>
            <p:nvPr/>
          </p:nvSpPr>
          <p:spPr bwMode="auto">
            <a:xfrm>
              <a:off x="4416" y="1892"/>
              <a:ext cx="242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8" name="Oval 18"/>
            <p:cNvSpPr>
              <a:spLocks noChangeArrowheads="1"/>
            </p:cNvSpPr>
            <p:nvPr/>
          </p:nvSpPr>
          <p:spPr bwMode="auto">
            <a:xfrm>
              <a:off x="4800" y="1892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49" name="Oval 19"/>
            <p:cNvSpPr>
              <a:spLocks noChangeArrowheads="1"/>
            </p:cNvSpPr>
            <p:nvPr/>
          </p:nvSpPr>
          <p:spPr bwMode="auto">
            <a:xfrm>
              <a:off x="5183" y="1892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0" name="Oval 20"/>
            <p:cNvSpPr>
              <a:spLocks noChangeArrowheads="1"/>
            </p:cNvSpPr>
            <p:nvPr/>
          </p:nvSpPr>
          <p:spPr bwMode="auto">
            <a:xfrm>
              <a:off x="5568" y="1892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1" name="Oval 21"/>
            <p:cNvSpPr>
              <a:spLocks noChangeArrowheads="1"/>
            </p:cNvSpPr>
            <p:nvPr/>
          </p:nvSpPr>
          <p:spPr bwMode="auto">
            <a:xfrm>
              <a:off x="4224" y="2688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2" name="Oval 22"/>
            <p:cNvSpPr>
              <a:spLocks noChangeArrowheads="1"/>
            </p:cNvSpPr>
            <p:nvPr/>
          </p:nvSpPr>
          <p:spPr bwMode="auto">
            <a:xfrm>
              <a:off x="4609" y="2688"/>
              <a:ext cx="239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3" name="Oval 23"/>
            <p:cNvSpPr>
              <a:spLocks noChangeArrowheads="1"/>
            </p:cNvSpPr>
            <p:nvPr/>
          </p:nvSpPr>
          <p:spPr bwMode="auto">
            <a:xfrm>
              <a:off x="4992" y="2688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4" name="Oval 24"/>
            <p:cNvSpPr>
              <a:spLocks noChangeArrowheads="1"/>
            </p:cNvSpPr>
            <p:nvPr/>
          </p:nvSpPr>
          <p:spPr bwMode="auto">
            <a:xfrm>
              <a:off x="5376" y="2688"/>
              <a:ext cx="239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5" name="Oval 25"/>
            <p:cNvSpPr>
              <a:spLocks noChangeArrowheads="1"/>
            </p:cNvSpPr>
            <p:nvPr/>
          </p:nvSpPr>
          <p:spPr bwMode="auto">
            <a:xfrm>
              <a:off x="5759" y="2688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6" name="Oval 26"/>
            <p:cNvSpPr>
              <a:spLocks noChangeArrowheads="1"/>
            </p:cNvSpPr>
            <p:nvPr/>
          </p:nvSpPr>
          <p:spPr bwMode="auto">
            <a:xfrm>
              <a:off x="4416" y="2420"/>
              <a:ext cx="242" cy="23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7" name="Oval 27"/>
            <p:cNvSpPr>
              <a:spLocks noChangeArrowheads="1"/>
            </p:cNvSpPr>
            <p:nvPr/>
          </p:nvSpPr>
          <p:spPr bwMode="auto">
            <a:xfrm>
              <a:off x="4800" y="2420"/>
              <a:ext cx="241" cy="23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8" name="Oval 28"/>
            <p:cNvSpPr>
              <a:spLocks noChangeArrowheads="1"/>
            </p:cNvSpPr>
            <p:nvPr/>
          </p:nvSpPr>
          <p:spPr bwMode="auto">
            <a:xfrm>
              <a:off x="5183" y="2420"/>
              <a:ext cx="241" cy="23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59" name="Oval 29"/>
            <p:cNvSpPr>
              <a:spLocks noChangeArrowheads="1"/>
            </p:cNvSpPr>
            <p:nvPr/>
          </p:nvSpPr>
          <p:spPr bwMode="auto">
            <a:xfrm>
              <a:off x="5568" y="2420"/>
              <a:ext cx="241" cy="23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60" name="Oval 30"/>
            <p:cNvSpPr>
              <a:spLocks noChangeArrowheads="1"/>
            </p:cNvSpPr>
            <p:nvPr/>
          </p:nvSpPr>
          <p:spPr bwMode="auto">
            <a:xfrm>
              <a:off x="4224" y="3215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61" name="Oval 31"/>
            <p:cNvSpPr>
              <a:spLocks noChangeArrowheads="1"/>
            </p:cNvSpPr>
            <p:nvPr/>
          </p:nvSpPr>
          <p:spPr bwMode="auto">
            <a:xfrm>
              <a:off x="4609" y="3215"/>
              <a:ext cx="239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62" name="Oval 32"/>
            <p:cNvSpPr>
              <a:spLocks noChangeArrowheads="1"/>
            </p:cNvSpPr>
            <p:nvPr/>
          </p:nvSpPr>
          <p:spPr bwMode="auto">
            <a:xfrm>
              <a:off x="4992" y="3215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63" name="Oval 33"/>
            <p:cNvSpPr>
              <a:spLocks noChangeArrowheads="1"/>
            </p:cNvSpPr>
            <p:nvPr/>
          </p:nvSpPr>
          <p:spPr bwMode="auto">
            <a:xfrm>
              <a:off x="5376" y="3215"/>
              <a:ext cx="239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64" name="Oval 34"/>
            <p:cNvSpPr>
              <a:spLocks noChangeArrowheads="1"/>
            </p:cNvSpPr>
            <p:nvPr/>
          </p:nvSpPr>
          <p:spPr bwMode="auto">
            <a:xfrm>
              <a:off x="5759" y="3215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65" name="Oval 35"/>
            <p:cNvSpPr>
              <a:spLocks noChangeArrowheads="1"/>
            </p:cNvSpPr>
            <p:nvPr/>
          </p:nvSpPr>
          <p:spPr bwMode="auto">
            <a:xfrm>
              <a:off x="4416" y="2948"/>
              <a:ext cx="242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66" name="Oval 36"/>
            <p:cNvSpPr>
              <a:spLocks noChangeArrowheads="1"/>
            </p:cNvSpPr>
            <p:nvPr/>
          </p:nvSpPr>
          <p:spPr bwMode="auto">
            <a:xfrm>
              <a:off x="4800" y="2948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67" name="Oval 37"/>
            <p:cNvSpPr>
              <a:spLocks noChangeArrowheads="1"/>
            </p:cNvSpPr>
            <p:nvPr/>
          </p:nvSpPr>
          <p:spPr bwMode="auto">
            <a:xfrm>
              <a:off x="5183" y="2948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24968" name="Oval 38"/>
            <p:cNvSpPr>
              <a:spLocks noChangeArrowheads="1"/>
            </p:cNvSpPr>
            <p:nvPr/>
          </p:nvSpPr>
          <p:spPr bwMode="auto">
            <a:xfrm>
              <a:off x="5568" y="2948"/>
              <a:ext cx="241" cy="24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24935" name="Text Box 40"/>
          <p:cNvSpPr txBox="1">
            <a:spLocks noChangeArrowheads="1"/>
          </p:cNvSpPr>
          <p:nvPr/>
        </p:nvSpPr>
        <p:spPr bwMode="auto">
          <a:xfrm>
            <a:off x="7988300" y="2286000"/>
            <a:ext cx="2527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(2d rods in air, TE)</a:t>
            </a:r>
          </a:p>
        </p:txBody>
      </p:sp>
      <p:sp>
        <p:nvSpPr>
          <p:cNvPr id="124936" name="Text Box 41"/>
          <p:cNvSpPr txBox="1">
            <a:spLocks noChangeArrowheads="1"/>
          </p:cNvSpPr>
          <p:nvPr/>
        </p:nvSpPr>
        <p:spPr bwMode="auto">
          <a:xfrm>
            <a:off x="2630488" y="5638800"/>
            <a:ext cx="68516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sz="3200" b="1">
                <a:solidFill>
                  <a:srgbClr val="FF0000"/>
                </a:solidFill>
              </a:rPr>
              <a:t>not metamaterials:</a:t>
            </a:r>
            <a:r>
              <a:rPr lang="en-US" altLang="en-US" sz="3200"/>
              <a:t> wavelength ~ </a:t>
            </a:r>
            <a:r>
              <a:rPr lang="en-US" altLang="en-US" sz="3200" i="1"/>
              <a:t>a</a:t>
            </a:r>
            <a:r>
              <a:rPr lang="en-US" altLang="en-US" sz="3200"/>
              <a:t>,</a:t>
            </a:r>
          </a:p>
          <a:p>
            <a:pPr algn="ctr" eaLnBrk="1" hangingPunct="1"/>
            <a:r>
              <a:rPr lang="en-US" altLang="en-US">
                <a:solidFill>
                  <a:srgbClr val="FF0000"/>
                </a:solidFill>
              </a:rPr>
              <a:t>no homogeneous material can reproduce </a:t>
            </a:r>
            <a:r>
              <a:rPr lang="en-US" altLang="en-US" i="1">
                <a:solidFill>
                  <a:srgbClr val="FF0000"/>
                </a:solidFill>
              </a:rPr>
              <a:t>all</a:t>
            </a:r>
            <a:r>
              <a:rPr lang="en-US" altLang="en-US">
                <a:solidFill>
                  <a:srgbClr val="FF0000"/>
                </a:solidFill>
              </a:rPr>
              <a:t> behaviors</a:t>
            </a:r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342998896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75"/>
          <a:stretch>
            <a:fillRect/>
          </a:stretch>
        </p:blipFill>
        <p:spPr bwMode="auto">
          <a:xfrm>
            <a:off x="5410201" y="1066800"/>
            <a:ext cx="4405313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228600"/>
            <a:ext cx="7772400" cy="1143000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2d periodicity, </a:t>
            </a:r>
            <a:r>
              <a:rPr lang="en-US" altLang="en-US" sz="3200" i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>
                <a:ea typeface="ＭＳ Ｐゴシック" charset="-128"/>
              </a:rPr>
              <a:t>=12:1</a:t>
            </a: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6716714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E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6781801" y="6019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H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 flipV="1">
            <a:off x="6248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5626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Text Box 11"/>
          <p:cNvSpPr txBox="1">
            <a:spLocks noChangeArrowheads="1"/>
          </p:cNvSpPr>
          <p:nvPr/>
        </p:nvSpPr>
        <p:spPr bwMode="auto">
          <a:xfrm>
            <a:off x="5486400" y="5638801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TM</a:t>
            </a:r>
          </a:p>
        </p:txBody>
      </p:sp>
      <p:grpSp>
        <p:nvGrpSpPr>
          <p:cNvPr id="63496" name="Group 68"/>
          <p:cNvGrpSpPr>
            <a:grpSpLocks/>
          </p:cNvGrpSpPr>
          <p:nvPr/>
        </p:nvGrpSpPr>
        <p:grpSpPr bwMode="auto">
          <a:xfrm>
            <a:off x="1981200" y="3557589"/>
            <a:ext cx="6477000" cy="2751137"/>
            <a:chOff x="288" y="2241"/>
            <a:chExt cx="4080" cy="1733"/>
          </a:xfrm>
        </p:grpSpPr>
        <p:pic>
          <p:nvPicPr>
            <p:cNvPr id="63507" name="Picture 53" descr="e.k03.b01.z.tm.png                                             0009C61BWesternesse                    B6C46D1E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352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8" name="Oval 58"/>
            <p:cNvSpPr>
              <a:spLocks noChangeArrowheads="1"/>
            </p:cNvSpPr>
            <p:nvPr/>
          </p:nvSpPr>
          <p:spPr bwMode="auto">
            <a:xfrm>
              <a:off x="4224" y="2241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3509" name="Line 59"/>
            <p:cNvSpPr>
              <a:spLocks noChangeShapeType="1"/>
            </p:cNvSpPr>
            <p:nvPr/>
          </p:nvSpPr>
          <p:spPr bwMode="auto">
            <a:xfrm flipH="1">
              <a:off x="1915" y="2348"/>
              <a:ext cx="2317" cy="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Text Box 62"/>
            <p:cNvSpPr txBox="1">
              <a:spLocks noChangeArrowheads="1"/>
            </p:cNvSpPr>
            <p:nvPr/>
          </p:nvSpPr>
          <p:spPr bwMode="auto">
            <a:xfrm>
              <a:off x="288" y="2736"/>
              <a:ext cx="2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E</a:t>
              </a:r>
              <a:r>
                <a:rPr lang="en-US" altLang="en-US" sz="2400" i="1" baseline="-25000"/>
                <a:t>z</a:t>
              </a:r>
              <a:endParaRPr lang="en-US" altLang="en-US" sz="2400" i="1"/>
            </a:p>
          </p:txBody>
        </p:sp>
        <p:sp>
          <p:nvSpPr>
            <p:cNvPr id="63511" name="Line 63"/>
            <p:cNvSpPr>
              <a:spLocks noChangeShapeType="1"/>
            </p:cNvSpPr>
            <p:nvPr/>
          </p:nvSpPr>
          <p:spPr bwMode="auto">
            <a:xfrm flipH="1">
              <a:off x="640" y="3515"/>
              <a:ext cx="114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Line 64"/>
            <p:cNvSpPr>
              <a:spLocks noChangeShapeType="1"/>
            </p:cNvSpPr>
            <p:nvPr/>
          </p:nvSpPr>
          <p:spPr bwMode="auto">
            <a:xfrm>
              <a:off x="1017" y="3510"/>
              <a:ext cx="103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3" name="Text Box 65"/>
            <p:cNvSpPr txBox="1">
              <a:spLocks noChangeArrowheads="1"/>
            </p:cNvSpPr>
            <p:nvPr/>
          </p:nvSpPr>
          <p:spPr bwMode="auto">
            <a:xfrm>
              <a:off x="518" y="368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–</a:t>
              </a:r>
            </a:p>
          </p:txBody>
        </p:sp>
        <p:sp>
          <p:nvSpPr>
            <p:cNvPr id="63514" name="Text Box 66"/>
            <p:cNvSpPr txBox="1">
              <a:spLocks noChangeArrowheads="1"/>
            </p:cNvSpPr>
            <p:nvPr/>
          </p:nvSpPr>
          <p:spPr bwMode="auto">
            <a:xfrm>
              <a:off x="1046" y="3686"/>
              <a:ext cx="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+</a:t>
              </a:r>
            </a:p>
          </p:txBody>
        </p:sp>
      </p:grpSp>
      <p:sp>
        <p:nvSpPr>
          <p:cNvPr id="63497" name="Oval 60"/>
          <p:cNvSpPr>
            <a:spLocks noChangeArrowheads="1"/>
          </p:cNvSpPr>
          <p:nvPr/>
        </p:nvSpPr>
        <p:spPr bwMode="auto">
          <a:xfrm>
            <a:off x="8229600" y="2803525"/>
            <a:ext cx="228600" cy="228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3498" name="Line 61"/>
          <p:cNvSpPr>
            <a:spLocks noChangeShapeType="1"/>
          </p:cNvSpPr>
          <p:nvPr/>
        </p:nvSpPr>
        <p:spPr bwMode="auto">
          <a:xfrm flipH="1" flipV="1">
            <a:off x="4629150" y="2157413"/>
            <a:ext cx="3595688" cy="679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9" name="Text Box 67"/>
          <p:cNvSpPr txBox="1">
            <a:spLocks noChangeArrowheads="1"/>
          </p:cNvSpPr>
          <p:nvPr/>
        </p:nvSpPr>
        <p:spPr bwMode="auto">
          <a:xfrm>
            <a:off x="1981201" y="1752600"/>
            <a:ext cx="449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E</a:t>
            </a:r>
            <a:r>
              <a:rPr lang="en-US" altLang="en-US" sz="2400" i="1" baseline="-25000"/>
              <a:t>z</a:t>
            </a:r>
            <a:endParaRPr lang="en-US" altLang="en-US" sz="2400" i="1"/>
          </a:p>
        </p:txBody>
      </p:sp>
      <p:pic>
        <p:nvPicPr>
          <p:cNvPr id="63500" name="Picture 72" descr="e.k03.b02.z.tm.png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0668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1" name="Text Box 73"/>
          <p:cNvSpPr txBox="1">
            <a:spLocks noChangeArrowheads="1"/>
          </p:cNvSpPr>
          <p:nvPr/>
        </p:nvSpPr>
        <p:spPr bwMode="auto">
          <a:xfrm>
            <a:off x="2432076" y="3048000"/>
            <a:ext cx="24240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(+ 90° rotated version)</a:t>
            </a:r>
          </a:p>
        </p:txBody>
      </p:sp>
      <p:sp>
        <p:nvSpPr>
          <p:cNvPr id="63502" name="Text Box 74"/>
          <p:cNvSpPr txBox="1">
            <a:spLocks noChangeArrowheads="1"/>
          </p:cNvSpPr>
          <p:nvPr/>
        </p:nvSpPr>
        <p:spPr bwMode="auto">
          <a:xfrm>
            <a:off x="8104976" y="5562601"/>
            <a:ext cx="16097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/>
              <a:t>n</a:t>
            </a:r>
            <a:r>
              <a:rPr lang="en-US" altLang="en-US" sz="2400"/>
              <a:t> &gt; ~1.75:1</a:t>
            </a:r>
          </a:p>
        </p:txBody>
      </p:sp>
      <p:sp>
        <p:nvSpPr>
          <p:cNvPr id="63503" name="Text Box 67"/>
          <p:cNvSpPr txBox="1">
            <a:spLocks noChangeArrowheads="1"/>
          </p:cNvSpPr>
          <p:nvPr/>
        </p:nvSpPr>
        <p:spPr bwMode="auto">
          <a:xfrm>
            <a:off x="5532438" y="487680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3504" name="Text Box 68"/>
          <p:cNvSpPr txBox="1">
            <a:spLocks noChangeArrowheads="1"/>
          </p:cNvSpPr>
          <p:nvPr/>
        </p:nvSpPr>
        <p:spPr bwMode="auto">
          <a:xfrm>
            <a:off x="6904038" y="4879976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3505" name="Text Box 69"/>
          <p:cNvSpPr txBox="1">
            <a:spLocks noChangeArrowheads="1"/>
          </p:cNvSpPr>
          <p:nvPr/>
        </p:nvSpPr>
        <p:spPr bwMode="auto">
          <a:xfrm>
            <a:off x="8199438" y="4879976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3506" name="Text Box 70"/>
          <p:cNvSpPr txBox="1">
            <a:spLocks noChangeArrowheads="1"/>
          </p:cNvSpPr>
          <p:nvPr/>
        </p:nvSpPr>
        <p:spPr bwMode="auto">
          <a:xfrm>
            <a:off x="9509125" y="487680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</p:spTree>
    <p:extLst>
      <p:ext uri="{BB962C8B-B14F-4D97-AF65-F5344CB8AC3E}">
        <p14:creationId xmlns:p14="http://schemas.microsoft.com/office/powerpoint/2010/main" val="19433296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228600"/>
            <a:ext cx="9144000" cy="1143000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“</a:t>
            </a:r>
            <a:r>
              <a:rPr lang="en-US" altLang="en-US" dirty="0" err="1">
                <a:ea typeface="ＭＳ Ｐゴシック" charset="-128"/>
              </a:rPr>
              <a:t>Superlensing</a:t>
            </a:r>
            <a:r>
              <a:rPr lang="en-US" altLang="en-US" dirty="0">
                <a:ea typeface="ＭＳ Ｐゴシック" charset="-128"/>
              </a:rPr>
              <a:t>” with Photonic Crystals</a:t>
            </a:r>
          </a:p>
        </p:txBody>
      </p:sp>
      <p:pic>
        <p:nvPicPr>
          <p:cNvPr id="125954" name="Picture 3" descr="&#10;nglens.PNG                                                     00018BD7AJAX                           B0407C05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7"/>
          <a:stretch>
            <a:fillRect/>
          </a:stretch>
        </p:blipFill>
        <p:spPr bwMode="auto">
          <a:xfrm>
            <a:off x="1636714" y="2168526"/>
            <a:ext cx="3240087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5955" name="Picture 4" descr="superlens1.PNG                                                 00018BD7AJAX                           B0407C05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10368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5956" name="Text Box 7"/>
          <p:cNvSpPr txBox="1">
            <a:spLocks noChangeArrowheads="1"/>
          </p:cNvSpPr>
          <p:nvPr/>
        </p:nvSpPr>
        <p:spPr bwMode="auto">
          <a:xfrm>
            <a:off x="4000500" y="1143001"/>
            <a:ext cx="361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[ Luo </a:t>
            </a:r>
            <a:r>
              <a:rPr lang="en-US" altLang="en-US" sz="1800" i="1"/>
              <a:t>et al</a:t>
            </a:r>
            <a:r>
              <a:rPr lang="en-US" altLang="en-US" sz="1800"/>
              <a:t>, </a:t>
            </a:r>
            <a:r>
              <a:rPr lang="en-US" altLang="en-US" sz="1800" i="1"/>
              <a:t>PRB</a:t>
            </a:r>
            <a:r>
              <a:rPr lang="en-US" altLang="en-US" sz="1800"/>
              <a:t> </a:t>
            </a:r>
            <a:r>
              <a:rPr lang="en-US" altLang="en-US" sz="1800" b="1"/>
              <a:t>68</a:t>
            </a:r>
            <a:r>
              <a:rPr lang="en-US" altLang="en-US" sz="1800"/>
              <a:t>, 045115 (2003). ]</a:t>
            </a:r>
          </a:p>
        </p:txBody>
      </p:sp>
      <p:grpSp>
        <p:nvGrpSpPr>
          <p:cNvPr id="125957" name="Group 8"/>
          <p:cNvGrpSpPr>
            <a:grpSpLocks/>
          </p:cNvGrpSpPr>
          <p:nvPr/>
        </p:nvGrpSpPr>
        <p:grpSpPr bwMode="auto">
          <a:xfrm>
            <a:off x="8229600" y="1905000"/>
            <a:ext cx="2286000" cy="1670050"/>
            <a:chOff x="3744" y="2688"/>
            <a:chExt cx="1920" cy="1403"/>
          </a:xfrm>
        </p:grpSpPr>
        <p:pic>
          <p:nvPicPr>
            <p:cNvPr id="125958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2688"/>
              <a:ext cx="1920" cy="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959" name="Line 10"/>
            <p:cNvSpPr>
              <a:spLocks noChangeShapeType="1"/>
            </p:cNvSpPr>
            <p:nvPr/>
          </p:nvSpPr>
          <p:spPr bwMode="auto">
            <a:xfrm>
              <a:off x="4464" y="3456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0" name="Line 11"/>
            <p:cNvSpPr>
              <a:spLocks noChangeShapeType="1"/>
            </p:cNvSpPr>
            <p:nvPr/>
          </p:nvSpPr>
          <p:spPr bwMode="auto">
            <a:xfrm flipH="1">
              <a:off x="4944" y="3456"/>
              <a:ext cx="24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5961" name="Text Box 12"/>
            <p:cNvSpPr txBox="1">
              <a:spLocks noChangeArrowheads="1"/>
            </p:cNvSpPr>
            <p:nvPr/>
          </p:nvSpPr>
          <p:spPr bwMode="auto">
            <a:xfrm>
              <a:off x="3971" y="2831"/>
              <a:ext cx="1669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solidFill>
                    <a:srgbClr val="FF0000"/>
                  </a:solidFill>
                </a:rPr>
                <a:t>2/3 diffraction limit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078278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85BC1-B8F1-9944-8D6E-DC4208647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Supercollimation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2A33A6-8EA7-0047-B19B-3858D092F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6" y="1027143"/>
            <a:ext cx="9856304" cy="34334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6B37C-3886-AF42-B199-E43D292A26A0}"/>
              </a:ext>
            </a:extLst>
          </p:cNvPr>
          <p:cNvSpPr txBox="1"/>
          <p:nvPr/>
        </p:nvSpPr>
        <p:spPr>
          <a:xfrm>
            <a:off x="281610" y="4540134"/>
            <a:ext cx="11767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A Gaussian (etc.) beam propagating in the </a:t>
            </a:r>
            <a:r>
              <a:rPr lang="en-US" sz="2400" i="1" dirty="0">
                <a:latin typeface="Times" pitchFamily="2" charset="0"/>
              </a:rPr>
              <a:t>x</a:t>
            </a:r>
            <a:r>
              <a:rPr lang="en-US" sz="2400" dirty="0">
                <a:latin typeface="Times" pitchFamily="2" charset="0"/>
              </a:rPr>
              <a:t> direction consists of </a:t>
            </a:r>
            <a:r>
              <a:rPr lang="en-US" sz="2400" dirty="0">
                <a:solidFill>
                  <a:srgbClr val="0070C0"/>
                </a:solidFill>
                <a:latin typeface="Times" pitchFamily="2" charset="0"/>
              </a:rPr>
              <a:t>many </a:t>
            </a:r>
            <a:r>
              <a:rPr lang="en-US" sz="2400" dirty="0" err="1">
                <a:solidFill>
                  <a:srgbClr val="0070C0"/>
                </a:solidFill>
                <a:latin typeface="Times" pitchFamily="2" charset="0"/>
              </a:rPr>
              <a:t>k</a:t>
            </a:r>
            <a:r>
              <a:rPr lang="en-US" sz="2400" baseline="-25000" dirty="0" err="1">
                <a:solidFill>
                  <a:srgbClr val="0070C0"/>
                </a:solidFill>
                <a:latin typeface="Times" pitchFamily="2" charset="0"/>
              </a:rPr>
              <a:t>y</a:t>
            </a:r>
            <a:r>
              <a:rPr lang="en-US" sz="2400" dirty="0">
                <a:solidFill>
                  <a:srgbClr val="0070C0"/>
                </a:solidFill>
                <a:latin typeface="Times" pitchFamily="2" charset="0"/>
              </a:rPr>
              <a:t> components </a:t>
            </a:r>
            <a:r>
              <a:rPr lang="en-US" sz="2400" dirty="0">
                <a:latin typeface="Times" pitchFamily="2" charset="0"/>
              </a:rPr>
              <a:t>at the same </a:t>
            </a:r>
            <a:r>
              <a:rPr lang="el-GR" sz="2400" dirty="0">
                <a:latin typeface="Times" pitchFamily="2" charset="0"/>
              </a:rPr>
              <a:t>ω</a:t>
            </a:r>
            <a:r>
              <a:rPr lang="en-US" sz="2400" dirty="0">
                <a:latin typeface="Times" pitchFamily="2" charset="0"/>
              </a:rPr>
              <a:t>.  In a homogeneous medium, each </a:t>
            </a:r>
            <a:r>
              <a:rPr lang="en-US" sz="2400" dirty="0" err="1">
                <a:latin typeface="Times" pitchFamily="2" charset="0"/>
              </a:rPr>
              <a:t>k</a:t>
            </a:r>
            <a:r>
              <a:rPr lang="en-US" sz="2400" baseline="-25000" dirty="0" err="1">
                <a:latin typeface="Times" pitchFamily="2" charset="0"/>
              </a:rPr>
              <a:t>y</a:t>
            </a:r>
            <a:r>
              <a:rPr lang="en-US" sz="2400" dirty="0">
                <a:latin typeface="Times" pitchFamily="2" charset="0"/>
              </a:rPr>
              <a:t> component travels </a:t>
            </a:r>
            <a:r>
              <a:rPr lang="en-US" sz="2400" dirty="0">
                <a:solidFill>
                  <a:srgbClr val="0070C0"/>
                </a:solidFill>
                <a:latin typeface="Times" pitchFamily="2" charset="0"/>
              </a:rPr>
              <a:t>in a different direction </a:t>
            </a:r>
            <a:r>
              <a:rPr lang="en-US" sz="2400" dirty="0">
                <a:latin typeface="Times" pitchFamily="2" charset="0"/>
              </a:rPr>
              <a:t>(group velocity). The beam therefore </a:t>
            </a:r>
            <a:r>
              <a:rPr lang="en-US" sz="2400" dirty="0">
                <a:solidFill>
                  <a:srgbClr val="0070C0"/>
                </a:solidFill>
                <a:latin typeface="Times" pitchFamily="2" charset="0"/>
              </a:rPr>
              <a:t>spreads (diffracts).</a:t>
            </a:r>
          </a:p>
          <a:p>
            <a:endParaRPr lang="en-US" sz="2400" dirty="0">
              <a:latin typeface="Times" pitchFamily="2" charset="0"/>
            </a:endParaRPr>
          </a:p>
          <a:p>
            <a:r>
              <a:rPr lang="en-US" sz="2400" dirty="0">
                <a:latin typeface="Times" pitchFamily="2" charset="0"/>
              </a:rPr>
              <a:t>In a photonic crystal, the </a:t>
            </a:r>
            <a:r>
              <a:rPr lang="el-GR" sz="2400" dirty="0">
                <a:solidFill>
                  <a:srgbClr val="FF0000"/>
                </a:solidFill>
                <a:latin typeface="Times" pitchFamily="2" charset="0"/>
              </a:rPr>
              <a:t>ω</a:t>
            </a:r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 contour can be very “flat” </a:t>
            </a:r>
            <a:r>
              <a:rPr lang="en-US" sz="2400" dirty="0">
                <a:latin typeface="Times" pitchFamily="2" charset="0"/>
              </a:rPr>
              <a:t>so beam spreading is minimized: all the </a:t>
            </a:r>
            <a:r>
              <a:rPr lang="en-US" sz="2400" dirty="0" err="1">
                <a:latin typeface="Times" pitchFamily="2" charset="0"/>
              </a:rPr>
              <a:t>k</a:t>
            </a:r>
            <a:r>
              <a:rPr lang="en-US" sz="2400" baseline="-25000" dirty="0" err="1">
                <a:latin typeface="Times" pitchFamily="2" charset="0"/>
              </a:rPr>
              <a:t>y</a:t>
            </a:r>
            <a:r>
              <a:rPr lang="en-US" sz="2400" dirty="0">
                <a:latin typeface="Times" pitchFamily="2" charset="0"/>
              </a:rPr>
              <a:t> components travel in </a:t>
            </a:r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almost the same direction</a:t>
            </a:r>
            <a:r>
              <a:rPr lang="en-US" sz="2400" dirty="0">
                <a:latin typeface="Times" pitchFamily="2" charset="0"/>
              </a:rPr>
              <a:t>. </a:t>
            </a:r>
            <a:r>
              <a:rPr lang="en-US" sz="2400" dirty="0" err="1">
                <a:latin typeface="Times" pitchFamily="2" charset="0"/>
              </a:rPr>
              <a:t>Supercollimation</a:t>
            </a:r>
            <a:r>
              <a:rPr lang="en-US" sz="2400" dirty="0">
                <a:latin typeface="Times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4464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2657337E-7391-964B-969E-A909A2A2F8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76200"/>
            <a:ext cx="8839200" cy="1219200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Supercollimation</a:t>
            </a:r>
            <a:r>
              <a:rPr lang="en-US" altLang="en-US" dirty="0"/>
              <a:t> on the computer:</a:t>
            </a:r>
          </a:p>
        </p:txBody>
      </p:sp>
      <p:grpSp>
        <p:nvGrpSpPr>
          <p:cNvPr id="20483" name="Group 4">
            <a:extLst>
              <a:ext uri="{FF2B5EF4-FFF2-40B4-BE49-F238E27FC236}">
                <a16:creationId xmlns:a16="http://schemas.microsoft.com/office/drawing/2014/main" id="{1F6A1098-E63A-2442-8FDA-E93A8BF43AC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048000"/>
            <a:ext cx="1295400" cy="590550"/>
            <a:chOff x="96" y="1920"/>
            <a:chExt cx="816" cy="372"/>
          </a:xfrm>
        </p:grpSpPr>
        <p:sp>
          <p:nvSpPr>
            <p:cNvPr id="9221" name="Rectangle 5">
              <a:extLst>
                <a:ext uri="{FF2B5EF4-FFF2-40B4-BE49-F238E27FC236}">
                  <a16:creationId xmlns:a16="http://schemas.microsoft.com/office/drawing/2014/main" id="{1978CD45-32BF-EE4E-860D-8D55CFAA5C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22" name="AutoShape 6">
              <a:extLst>
                <a:ext uri="{FF2B5EF4-FFF2-40B4-BE49-F238E27FC236}">
                  <a16:creationId xmlns:a16="http://schemas.microsoft.com/office/drawing/2014/main" id="{2ADFADB4-9D30-8C45-8126-672B4C4B066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3" name="Oval 7">
              <a:extLst>
                <a:ext uri="{FF2B5EF4-FFF2-40B4-BE49-F238E27FC236}">
                  <a16:creationId xmlns:a16="http://schemas.microsoft.com/office/drawing/2014/main" id="{D1705774-2672-2E44-A26F-EF4DCC8C95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9224" name="Text Box 8">
            <a:extLst>
              <a:ext uri="{FF2B5EF4-FFF2-40B4-BE49-F238E27FC236}">
                <a16:creationId xmlns:a16="http://schemas.microsoft.com/office/drawing/2014/main" id="{BCB73AEB-0822-5A4C-A6BE-E7994888E5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9611" y="5518151"/>
            <a:ext cx="671363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dirty="0"/>
              <a:t>the light forms one or more </a:t>
            </a:r>
            <a:r>
              <a:rPr lang="en-US" altLang="en-US" i="1" dirty="0">
                <a:solidFill>
                  <a:srgbClr val="FF0000"/>
                </a:solidFill>
              </a:rPr>
              <a:t>coherent “Bloch beams”</a:t>
            </a:r>
            <a:endParaRPr lang="en-US" altLang="en-US" dirty="0"/>
          </a:p>
          <a:p>
            <a:pPr algn="ctr"/>
            <a:r>
              <a:rPr lang="en-US" altLang="en-US" dirty="0"/>
              <a:t>that propagate </a:t>
            </a:r>
            <a:r>
              <a:rPr lang="en-US" altLang="en-US" i="1" dirty="0">
                <a:solidFill>
                  <a:srgbClr val="FF0000"/>
                </a:solidFill>
              </a:rPr>
              <a:t>without scattering</a:t>
            </a:r>
            <a:endParaRPr lang="en-US" altLang="en-US" i="1" dirty="0"/>
          </a:p>
          <a:p>
            <a:pPr algn="ctr"/>
            <a:r>
              <a:rPr lang="en-US" altLang="en-US" dirty="0"/>
              <a:t>… and </a:t>
            </a:r>
            <a:r>
              <a:rPr lang="en-US" altLang="en-US" dirty="0">
                <a:solidFill>
                  <a:srgbClr val="0070C0"/>
                </a:solidFill>
              </a:rPr>
              <a:t>almost </a:t>
            </a:r>
            <a:r>
              <a:rPr lang="en-US" altLang="en-US" i="1" dirty="0">
                <a:solidFill>
                  <a:srgbClr val="0070C0"/>
                </a:solidFill>
              </a:rPr>
              <a:t>without diffraction </a:t>
            </a:r>
            <a:r>
              <a:rPr lang="en-US" altLang="en-US" dirty="0"/>
              <a:t>(</a:t>
            </a:r>
            <a:r>
              <a:rPr lang="en-US" altLang="en-US" i="1" dirty="0" err="1"/>
              <a:t>supercollimation</a:t>
            </a:r>
            <a:r>
              <a:rPr lang="en-US" altLang="en-US" dirty="0"/>
              <a:t>) </a:t>
            </a:r>
          </a:p>
        </p:txBody>
      </p:sp>
      <p:pic>
        <p:nvPicPr>
          <p:cNvPr id="2" name="wave.f=0.27.mp4">
            <a:hlinkClick r:id="" action="ppaction://media"/>
            <a:extLst>
              <a:ext uri="{FF2B5EF4-FFF2-40B4-BE49-F238E27FC236}">
                <a16:creationId xmlns:a16="http://schemas.microsoft.com/office/drawing/2014/main" id="{A86BF270-DC75-2F45-89A3-646A37A8C9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5394" y="1489075"/>
            <a:ext cx="76454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3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3DDD-F3D4-1D43-9393-C312258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753"/>
          </a:xfrm>
        </p:spPr>
        <p:txBody>
          <a:bodyPr/>
          <a:lstStyle/>
          <a:p>
            <a:r>
              <a:rPr lang="en-US" dirty="0"/>
              <a:t>Experimental </a:t>
            </a:r>
            <a:r>
              <a:rPr lang="en-US" dirty="0" err="1"/>
              <a:t>supercollimation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D9BA9E-33D6-7247-BDD9-4DB8468A5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92" y="967753"/>
            <a:ext cx="7073348" cy="57318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B592B2-3EF5-EC4A-8DF1-A9D5B3CF8AFA}"/>
              </a:ext>
            </a:extLst>
          </p:cNvPr>
          <p:cNvSpPr txBox="1"/>
          <p:nvPr/>
        </p:nvSpPr>
        <p:spPr>
          <a:xfrm>
            <a:off x="7903266" y="2166731"/>
            <a:ext cx="36658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" pitchFamily="2" charset="0"/>
              </a:rPr>
              <a:t>Rakich</a:t>
            </a:r>
            <a:r>
              <a:rPr lang="en-US" sz="2400" dirty="0">
                <a:latin typeface="Times" pitchFamily="2" charset="0"/>
              </a:rPr>
              <a:t> et al., </a:t>
            </a:r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“Achieving </a:t>
            </a:r>
            <a:r>
              <a:rPr lang="en-US" sz="2400" dirty="0" err="1">
                <a:solidFill>
                  <a:srgbClr val="FF0000"/>
                </a:solidFill>
                <a:latin typeface="Times" pitchFamily="2" charset="0"/>
              </a:rPr>
              <a:t>centimetre</a:t>
            </a:r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-scale </a:t>
            </a:r>
            <a:r>
              <a:rPr lang="en-US" sz="2400" dirty="0" err="1">
                <a:solidFill>
                  <a:srgbClr val="FF0000"/>
                </a:solidFill>
                <a:latin typeface="Times" pitchFamily="2" charset="0"/>
              </a:rPr>
              <a:t>supercollimation</a:t>
            </a:r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 in a large-area two-dimensional photonic crystal,” </a:t>
            </a:r>
            <a:r>
              <a:rPr lang="en-US" sz="2400" i="1" dirty="0">
                <a:latin typeface="Times" pitchFamily="2" charset="0"/>
              </a:rPr>
              <a:t>Nature Materials</a:t>
            </a:r>
            <a:r>
              <a:rPr lang="en-US" sz="2400" dirty="0">
                <a:latin typeface="Times" pitchFamily="2" charset="0"/>
              </a:rPr>
              <a:t> </a:t>
            </a:r>
            <a:r>
              <a:rPr lang="en-US" sz="2400" b="1" dirty="0">
                <a:latin typeface="Times" pitchFamily="2" charset="0"/>
              </a:rPr>
              <a:t>5</a:t>
            </a:r>
            <a:r>
              <a:rPr lang="en-US" sz="2400" dirty="0">
                <a:latin typeface="Times" pitchFamily="2" charset="0"/>
              </a:rPr>
              <a:t>, 93–96 (2006).</a:t>
            </a:r>
          </a:p>
        </p:txBody>
      </p:sp>
    </p:spTree>
    <p:extLst>
      <p:ext uri="{BB962C8B-B14F-4D97-AF65-F5344CB8AC3E}">
        <p14:creationId xmlns:p14="http://schemas.microsoft.com/office/powerpoint/2010/main" val="41967397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F3DDD-F3D4-1D43-9393-C31225822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67753"/>
          </a:xfrm>
        </p:spPr>
        <p:txBody>
          <a:bodyPr/>
          <a:lstStyle/>
          <a:p>
            <a:r>
              <a:rPr lang="en-US" dirty="0"/>
              <a:t>Experimental </a:t>
            </a:r>
            <a:r>
              <a:rPr lang="en-US" dirty="0" err="1"/>
              <a:t>supercollimation</a:t>
            </a:r>
            <a:r>
              <a:rPr lang="en-US" dirty="0"/>
              <a:t> at </a:t>
            </a:r>
            <a:r>
              <a:rPr lang="el-GR" dirty="0"/>
              <a:t>λ</a:t>
            </a:r>
            <a:r>
              <a:rPr lang="en-US" dirty="0"/>
              <a:t>≈1.5µm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B592B2-3EF5-EC4A-8DF1-A9D5B3CF8AFA}"/>
              </a:ext>
            </a:extLst>
          </p:cNvPr>
          <p:cNvSpPr txBox="1"/>
          <p:nvPr/>
        </p:nvSpPr>
        <p:spPr>
          <a:xfrm>
            <a:off x="730526" y="775253"/>
            <a:ext cx="10730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" pitchFamily="2" charset="0"/>
              </a:rPr>
              <a:t>Rakich</a:t>
            </a:r>
            <a:r>
              <a:rPr lang="en-US" sz="2400" dirty="0">
                <a:latin typeface="Times" pitchFamily="2" charset="0"/>
              </a:rPr>
              <a:t> et al., </a:t>
            </a:r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“Achieving </a:t>
            </a:r>
            <a:r>
              <a:rPr lang="en-US" sz="2400" dirty="0" err="1">
                <a:solidFill>
                  <a:srgbClr val="FF0000"/>
                </a:solidFill>
                <a:latin typeface="Times" pitchFamily="2" charset="0"/>
              </a:rPr>
              <a:t>centimetre</a:t>
            </a:r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-scale </a:t>
            </a:r>
            <a:r>
              <a:rPr lang="en-US" sz="2400" dirty="0" err="1">
                <a:solidFill>
                  <a:srgbClr val="FF0000"/>
                </a:solidFill>
                <a:latin typeface="Times" pitchFamily="2" charset="0"/>
              </a:rPr>
              <a:t>supercollimation</a:t>
            </a:r>
            <a:r>
              <a:rPr lang="en-US" sz="2400" dirty="0">
                <a:solidFill>
                  <a:srgbClr val="FF0000"/>
                </a:solidFill>
                <a:latin typeface="Times" pitchFamily="2" charset="0"/>
              </a:rPr>
              <a:t> in a large-area two-dimensional photonic crystal,” </a:t>
            </a:r>
            <a:r>
              <a:rPr lang="en-US" sz="2400" i="1" dirty="0">
                <a:latin typeface="Times" pitchFamily="2" charset="0"/>
              </a:rPr>
              <a:t>Nature Materials</a:t>
            </a:r>
            <a:r>
              <a:rPr lang="en-US" sz="2400" dirty="0">
                <a:latin typeface="Times" pitchFamily="2" charset="0"/>
              </a:rPr>
              <a:t> </a:t>
            </a:r>
            <a:r>
              <a:rPr lang="en-US" sz="2400" b="1" dirty="0">
                <a:latin typeface="Times" pitchFamily="2" charset="0"/>
              </a:rPr>
              <a:t>5</a:t>
            </a:r>
            <a:r>
              <a:rPr lang="en-US" sz="2400" dirty="0">
                <a:latin typeface="Times" pitchFamily="2" charset="0"/>
              </a:rPr>
              <a:t>, 93–96 (2006).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CA87C-73BE-E446-8399-510B0639A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977" y="1606250"/>
            <a:ext cx="9677369" cy="49387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34EAF5-D6C6-2748-BD5E-0C3A9E6ED86A}"/>
              </a:ext>
            </a:extLst>
          </p:cNvPr>
          <p:cNvSpPr txBox="1"/>
          <p:nvPr/>
        </p:nvSpPr>
        <p:spPr>
          <a:xfrm>
            <a:off x="62838" y="2150670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Theory: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3E1BC-656D-E54C-853C-7B3D61DC5EA4}"/>
              </a:ext>
            </a:extLst>
          </p:cNvPr>
          <p:cNvSpPr txBox="1"/>
          <p:nvPr/>
        </p:nvSpPr>
        <p:spPr>
          <a:xfrm>
            <a:off x="16954" y="3454886"/>
            <a:ext cx="2398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Experiment</a:t>
            </a:r>
          </a:p>
          <a:p>
            <a:r>
              <a:rPr lang="en-US" sz="2400" dirty="0">
                <a:latin typeface="Times" pitchFamily="2" charset="0"/>
              </a:rPr>
              <a:t>(measured</a:t>
            </a:r>
          </a:p>
          <a:p>
            <a:r>
              <a:rPr lang="en-US" sz="2400" dirty="0">
                <a:latin typeface="Times" pitchFamily="2" charset="0"/>
              </a:rPr>
              <a:t>vertical scattering</a:t>
            </a:r>
          </a:p>
          <a:p>
            <a:r>
              <a:rPr lang="en-US" sz="2400" dirty="0">
                <a:latin typeface="Times" pitchFamily="2" charset="0"/>
              </a:rPr>
              <a:t>from disorder)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CE5D7-63D2-7842-88CD-872D577BCC7E}"/>
              </a:ext>
            </a:extLst>
          </p:cNvPr>
          <p:cNvSpPr txBox="1"/>
          <p:nvPr/>
        </p:nvSpPr>
        <p:spPr>
          <a:xfrm>
            <a:off x="0" y="5545225"/>
            <a:ext cx="2395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" pitchFamily="2" charset="0"/>
              </a:rPr>
              <a:t>Theory, including</a:t>
            </a:r>
          </a:p>
          <a:p>
            <a:r>
              <a:rPr lang="en-US" sz="2400" dirty="0">
                <a:latin typeface="Times" pitchFamily="2" charset="0"/>
              </a:rPr>
              <a:t>disorder:</a:t>
            </a:r>
          </a:p>
        </p:txBody>
      </p:sp>
    </p:spTree>
    <p:extLst>
      <p:ext uri="{BB962C8B-B14F-4D97-AF65-F5344CB8AC3E}">
        <p14:creationId xmlns:p14="http://schemas.microsoft.com/office/powerpoint/2010/main" val="920797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-228600"/>
            <a:ext cx="7772400" cy="1143000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2d periodicity, </a:t>
            </a:r>
            <a:r>
              <a:rPr lang="en-US" altLang="en-US" sz="3200" i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>
                <a:ea typeface="ＭＳ Ｐゴシック" charset="-128"/>
              </a:rPr>
              <a:t>=12:1</a:t>
            </a:r>
          </a:p>
        </p:txBody>
      </p:sp>
      <p:sp>
        <p:nvSpPr>
          <p:cNvPr id="64514" name="Text Box 3"/>
          <p:cNvSpPr txBox="1">
            <a:spLocks noChangeArrowheads="1"/>
          </p:cNvSpPr>
          <p:nvPr/>
        </p:nvSpPr>
        <p:spPr bwMode="auto">
          <a:xfrm>
            <a:off x="6716714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E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6781801" y="6019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H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4516" name="Line 5"/>
          <p:cNvSpPr>
            <a:spLocks noChangeShapeType="1"/>
          </p:cNvSpPr>
          <p:nvPr/>
        </p:nvSpPr>
        <p:spPr bwMode="auto">
          <a:xfrm flipV="1">
            <a:off x="6248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45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5626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425" y="62484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Line 8"/>
          <p:cNvSpPr>
            <a:spLocks noChangeShapeType="1"/>
          </p:cNvSpPr>
          <p:nvPr/>
        </p:nvSpPr>
        <p:spPr bwMode="auto">
          <a:xfrm flipV="1">
            <a:off x="8785225" y="5562600"/>
            <a:ext cx="5334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Text Box 9"/>
          <p:cNvSpPr txBox="1">
            <a:spLocks noChangeArrowheads="1"/>
          </p:cNvSpPr>
          <p:nvPr/>
        </p:nvSpPr>
        <p:spPr bwMode="auto">
          <a:xfrm>
            <a:off x="9383714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4521" name="Text Box 10"/>
          <p:cNvSpPr txBox="1">
            <a:spLocks noChangeArrowheads="1"/>
          </p:cNvSpPr>
          <p:nvPr/>
        </p:nvSpPr>
        <p:spPr bwMode="auto">
          <a:xfrm>
            <a:off x="9090026" y="61722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H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4522" name="Text Box 11"/>
          <p:cNvSpPr txBox="1">
            <a:spLocks noChangeArrowheads="1"/>
          </p:cNvSpPr>
          <p:nvPr/>
        </p:nvSpPr>
        <p:spPr bwMode="auto">
          <a:xfrm>
            <a:off x="5486400" y="5638801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TM</a:t>
            </a:r>
          </a:p>
        </p:txBody>
      </p:sp>
      <p:sp>
        <p:nvSpPr>
          <p:cNvPr id="64523" name="Text Box 12"/>
          <p:cNvSpPr txBox="1">
            <a:spLocks noChangeArrowheads="1"/>
          </p:cNvSpPr>
          <p:nvPr/>
        </p:nvSpPr>
        <p:spPr bwMode="auto">
          <a:xfrm>
            <a:off x="7970839" y="5638801"/>
            <a:ext cx="619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TE</a:t>
            </a:r>
          </a:p>
        </p:txBody>
      </p:sp>
      <p:sp>
        <p:nvSpPr>
          <p:cNvPr id="64524" name="Oval 13"/>
          <p:cNvSpPr>
            <a:spLocks noChangeArrowheads="1"/>
          </p:cNvSpPr>
          <p:nvPr/>
        </p:nvSpPr>
        <p:spPr bwMode="auto">
          <a:xfrm>
            <a:off x="17526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5" name="Oval 14"/>
          <p:cNvSpPr>
            <a:spLocks noChangeArrowheads="1"/>
          </p:cNvSpPr>
          <p:nvPr/>
        </p:nvSpPr>
        <p:spPr bwMode="auto">
          <a:xfrm>
            <a:off x="23622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6" name="Oval 15"/>
          <p:cNvSpPr>
            <a:spLocks noChangeArrowheads="1"/>
          </p:cNvSpPr>
          <p:nvPr/>
        </p:nvSpPr>
        <p:spPr bwMode="auto">
          <a:xfrm>
            <a:off x="29718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7" name="Oval 16"/>
          <p:cNvSpPr>
            <a:spLocks noChangeArrowheads="1"/>
          </p:cNvSpPr>
          <p:nvPr/>
        </p:nvSpPr>
        <p:spPr bwMode="auto">
          <a:xfrm>
            <a:off x="35814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8" name="Oval 17"/>
          <p:cNvSpPr>
            <a:spLocks noChangeArrowheads="1"/>
          </p:cNvSpPr>
          <p:nvPr/>
        </p:nvSpPr>
        <p:spPr bwMode="auto">
          <a:xfrm>
            <a:off x="41910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9" name="Oval 18"/>
          <p:cNvSpPr>
            <a:spLocks noChangeArrowheads="1"/>
          </p:cNvSpPr>
          <p:nvPr/>
        </p:nvSpPr>
        <p:spPr bwMode="auto">
          <a:xfrm>
            <a:off x="17526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0" name="Oval 19"/>
          <p:cNvSpPr>
            <a:spLocks noChangeArrowheads="1"/>
          </p:cNvSpPr>
          <p:nvPr/>
        </p:nvSpPr>
        <p:spPr bwMode="auto">
          <a:xfrm>
            <a:off x="23622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1" name="Oval 20"/>
          <p:cNvSpPr>
            <a:spLocks noChangeArrowheads="1"/>
          </p:cNvSpPr>
          <p:nvPr/>
        </p:nvSpPr>
        <p:spPr bwMode="auto">
          <a:xfrm>
            <a:off x="29718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2" name="Oval 21"/>
          <p:cNvSpPr>
            <a:spLocks noChangeArrowheads="1"/>
          </p:cNvSpPr>
          <p:nvPr/>
        </p:nvSpPr>
        <p:spPr bwMode="auto">
          <a:xfrm>
            <a:off x="35814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3" name="Oval 22"/>
          <p:cNvSpPr>
            <a:spLocks noChangeArrowheads="1"/>
          </p:cNvSpPr>
          <p:nvPr/>
        </p:nvSpPr>
        <p:spPr bwMode="auto">
          <a:xfrm>
            <a:off x="41910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4" name="Oval 23"/>
          <p:cNvSpPr>
            <a:spLocks noChangeArrowheads="1"/>
          </p:cNvSpPr>
          <p:nvPr/>
        </p:nvSpPr>
        <p:spPr bwMode="auto">
          <a:xfrm>
            <a:off x="17526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5" name="Oval 24"/>
          <p:cNvSpPr>
            <a:spLocks noChangeArrowheads="1"/>
          </p:cNvSpPr>
          <p:nvPr/>
        </p:nvSpPr>
        <p:spPr bwMode="auto">
          <a:xfrm>
            <a:off x="23622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6" name="Oval 25"/>
          <p:cNvSpPr>
            <a:spLocks noChangeArrowheads="1"/>
          </p:cNvSpPr>
          <p:nvPr/>
        </p:nvSpPr>
        <p:spPr bwMode="auto">
          <a:xfrm>
            <a:off x="29718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7" name="Oval 26"/>
          <p:cNvSpPr>
            <a:spLocks noChangeArrowheads="1"/>
          </p:cNvSpPr>
          <p:nvPr/>
        </p:nvSpPr>
        <p:spPr bwMode="auto">
          <a:xfrm>
            <a:off x="35814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8" name="Oval 27"/>
          <p:cNvSpPr>
            <a:spLocks noChangeArrowheads="1"/>
          </p:cNvSpPr>
          <p:nvPr/>
        </p:nvSpPr>
        <p:spPr bwMode="auto">
          <a:xfrm>
            <a:off x="41910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9" name="Oval 28"/>
          <p:cNvSpPr>
            <a:spLocks noChangeArrowheads="1"/>
          </p:cNvSpPr>
          <p:nvPr/>
        </p:nvSpPr>
        <p:spPr bwMode="auto">
          <a:xfrm>
            <a:off x="17526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0" name="Oval 29"/>
          <p:cNvSpPr>
            <a:spLocks noChangeArrowheads="1"/>
          </p:cNvSpPr>
          <p:nvPr/>
        </p:nvSpPr>
        <p:spPr bwMode="auto">
          <a:xfrm>
            <a:off x="23622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1" name="Oval 30"/>
          <p:cNvSpPr>
            <a:spLocks noChangeArrowheads="1"/>
          </p:cNvSpPr>
          <p:nvPr/>
        </p:nvSpPr>
        <p:spPr bwMode="auto">
          <a:xfrm>
            <a:off x="29718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2" name="Oval 31"/>
          <p:cNvSpPr>
            <a:spLocks noChangeArrowheads="1"/>
          </p:cNvSpPr>
          <p:nvPr/>
        </p:nvSpPr>
        <p:spPr bwMode="auto">
          <a:xfrm>
            <a:off x="35814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3" name="Oval 32"/>
          <p:cNvSpPr>
            <a:spLocks noChangeArrowheads="1"/>
          </p:cNvSpPr>
          <p:nvPr/>
        </p:nvSpPr>
        <p:spPr bwMode="auto">
          <a:xfrm>
            <a:off x="41910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4" name="Oval 33"/>
          <p:cNvSpPr>
            <a:spLocks noChangeArrowheads="1"/>
          </p:cNvSpPr>
          <p:nvPr/>
        </p:nvSpPr>
        <p:spPr bwMode="auto">
          <a:xfrm>
            <a:off x="17526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5" name="Oval 34"/>
          <p:cNvSpPr>
            <a:spLocks noChangeArrowheads="1"/>
          </p:cNvSpPr>
          <p:nvPr/>
        </p:nvSpPr>
        <p:spPr bwMode="auto">
          <a:xfrm>
            <a:off x="23622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6" name="Oval 35"/>
          <p:cNvSpPr>
            <a:spLocks noChangeArrowheads="1"/>
          </p:cNvSpPr>
          <p:nvPr/>
        </p:nvSpPr>
        <p:spPr bwMode="auto">
          <a:xfrm>
            <a:off x="29718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7" name="Oval 36"/>
          <p:cNvSpPr>
            <a:spLocks noChangeArrowheads="1"/>
          </p:cNvSpPr>
          <p:nvPr/>
        </p:nvSpPr>
        <p:spPr bwMode="auto">
          <a:xfrm>
            <a:off x="35814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8" name="Oval 37"/>
          <p:cNvSpPr>
            <a:spLocks noChangeArrowheads="1"/>
          </p:cNvSpPr>
          <p:nvPr/>
        </p:nvSpPr>
        <p:spPr bwMode="auto">
          <a:xfrm>
            <a:off x="41910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9" name="Line 38"/>
          <p:cNvSpPr>
            <a:spLocks noChangeShapeType="1"/>
          </p:cNvSpPr>
          <p:nvPr/>
        </p:nvSpPr>
        <p:spPr bwMode="auto">
          <a:xfrm>
            <a:off x="1905000" y="9906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0" name="Text Box 39"/>
          <p:cNvSpPr txBox="1">
            <a:spLocks noChangeArrowheads="1"/>
          </p:cNvSpPr>
          <p:nvPr/>
        </p:nvSpPr>
        <p:spPr bwMode="auto">
          <a:xfrm>
            <a:off x="2057400" y="593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a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4551" name="Text Box 40"/>
          <p:cNvSpPr txBox="1">
            <a:spLocks noChangeArrowheads="1"/>
          </p:cNvSpPr>
          <p:nvPr/>
        </p:nvSpPr>
        <p:spPr bwMode="auto">
          <a:xfrm rot="-5400000">
            <a:off x="3471863" y="2554288"/>
            <a:ext cx="3314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frequency</a:t>
            </a:r>
            <a:r>
              <a:rPr lang="en-US" altLang="en-US" sz="2000"/>
              <a:t> ω</a:t>
            </a:r>
            <a:r>
              <a:rPr lang="en-US" altLang="en-US" sz="2400"/>
              <a:t>  </a:t>
            </a:r>
            <a:r>
              <a:rPr lang="en-US" altLang="en-US" sz="2000"/>
              <a:t>(2πc/</a:t>
            </a:r>
            <a:r>
              <a:rPr lang="en-US" altLang="en-US" sz="2000" i="1"/>
              <a:t>a</a:t>
            </a:r>
            <a:r>
              <a:rPr lang="en-US" altLang="en-US" sz="2000"/>
              <a:t>)  = </a:t>
            </a:r>
            <a:r>
              <a:rPr lang="en-US" altLang="en-US" sz="2400" i="1">
                <a:solidFill>
                  <a:srgbClr val="FF0000"/>
                </a:solidFill>
              </a:rPr>
              <a:t>a</a:t>
            </a:r>
            <a:r>
              <a:rPr lang="en-US" altLang="en-US" sz="2400">
                <a:solidFill>
                  <a:srgbClr val="FF0000"/>
                </a:solidFill>
              </a:rPr>
              <a:t> / λ</a:t>
            </a:r>
            <a:endParaRPr lang="en-US" altLang="en-US" sz="2000"/>
          </a:p>
        </p:txBody>
      </p:sp>
      <p:sp>
        <p:nvSpPr>
          <p:cNvPr id="64552" name="Rectangle 41"/>
          <p:cNvSpPr>
            <a:spLocks noChangeArrowheads="1"/>
          </p:cNvSpPr>
          <p:nvPr/>
        </p:nvSpPr>
        <p:spPr bwMode="auto">
          <a:xfrm>
            <a:off x="2686050" y="5486400"/>
            <a:ext cx="990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53" name="AutoShape 42"/>
          <p:cNvSpPr>
            <a:spLocks noChangeArrowheads="1"/>
          </p:cNvSpPr>
          <p:nvPr/>
        </p:nvSpPr>
        <p:spPr bwMode="auto">
          <a:xfrm flipH="1">
            <a:off x="3143250" y="5486400"/>
            <a:ext cx="533400" cy="533400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54" name="Text Box 43"/>
          <p:cNvSpPr txBox="1">
            <a:spLocks noChangeArrowheads="1"/>
          </p:cNvSpPr>
          <p:nvPr/>
        </p:nvSpPr>
        <p:spPr bwMode="auto">
          <a:xfrm>
            <a:off x="2838450" y="5884864"/>
            <a:ext cx="3497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4555" name="Text Box 44"/>
          <p:cNvSpPr txBox="1">
            <a:spLocks noChangeArrowheads="1"/>
          </p:cNvSpPr>
          <p:nvPr/>
        </p:nvSpPr>
        <p:spPr bwMode="auto">
          <a:xfrm>
            <a:off x="3660776" y="57753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4556" name="Text Box 45"/>
          <p:cNvSpPr txBox="1">
            <a:spLocks noChangeArrowheads="1"/>
          </p:cNvSpPr>
          <p:nvPr/>
        </p:nvSpPr>
        <p:spPr bwMode="auto">
          <a:xfrm>
            <a:off x="3660776" y="516572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4557" name="Text Box 50"/>
          <p:cNvSpPr txBox="1">
            <a:spLocks noChangeArrowheads="1"/>
          </p:cNvSpPr>
          <p:nvPr/>
        </p:nvSpPr>
        <p:spPr bwMode="auto">
          <a:xfrm>
            <a:off x="1676400" y="4800600"/>
            <a:ext cx="332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irreducible Brillouin zone</a:t>
            </a:r>
          </a:p>
        </p:txBody>
      </p:sp>
      <p:pic>
        <p:nvPicPr>
          <p:cNvPr id="64558" name="Picture 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5"/>
          <a:stretch>
            <a:fillRect/>
          </a:stretch>
        </p:blipFill>
        <p:spPr bwMode="auto">
          <a:xfrm>
            <a:off x="5410200" y="1066800"/>
            <a:ext cx="46291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59" name="Text Box 67"/>
          <p:cNvSpPr txBox="1">
            <a:spLocks noChangeArrowheads="1"/>
          </p:cNvSpPr>
          <p:nvPr/>
        </p:nvSpPr>
        <p:spPr bwMode="auto">
          <a:xfrm>
            <a:off x="5532438" y="487680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4560" name="Text Box 68"/>
          <p:cNvSpPr txBox="1">
            <a:spLocks noChangeArrowheads="1"/>
          </p:cNvSpPr>
          <p:nvPr/>
        </p:nvSpPr>
        <p:spPr bwMode="auto">
          <a:xfrm>
            <a:off x="6904038" y="4879976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4561" name="Text Box 69"/>
          <p:cNvSpPr txBox="1">
            <a:spLocks noChangeArrowheads="1"/>
          </p:cNvSpPr>
          <p:nvPr/>
        </p:nvSpPr>
        <p:spPr bwMode="auto">
          <a:xfrm>
            <a:off x="8199438" y="4879976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4562" name="Text Box 70"/>
          <p:cNvSpPr txBox="1">
            <a:spLocks noChangeArrowheads="1"/>
          </p:cNvSpPr>
          <p:nvPr/>
        </p:nvSpPr>
        <p:spPr bwMode="auto">
          <a:xfrm>
            <a:off x="9509125" y="4876800"/>
            <a:ext cx="308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4563" name="TextBox 56"/>
          <p:cNvSpPr txBox="1">
            <a:spLocks noChangeArrowheads="1"/>
          </p:cNvSpPr>
          <p:nvPr/>
        </p:nvSpPr>
        <p:spPr bwMode="auto">
          <a:xfrm>
            <a:off x="2159000" y="5410201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310819111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228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altLang="en-US">
                <a:ea typeface="ＭＳ Ｐゴシック" charset="-128"/>
              </a:rPr>
              <a:t>What a difference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a boundary condition makes…</a:t>
            </a:r>
          </a:p>
        </p:txBody>
      </p:sp>
      <p:sp>
        <p:nvSpPr>
          <p:cNvPr id="65538" name="Rectangle 3"/>
          <p:cNvSpPr>
            <a:spLocks noChangeArrowheads="1"/>
          </p:cNvSpPr>
          <p:nvPr/>
        </p:nvSpPr>
        <p:spPr bwMode="auto">
          <a:xfrm>
            <a:off x="0" y="1702908"/>
            <a:ext cx="4800600" cy="515509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4265614" y="1747359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1</a:t>
            </a:r>
            <a:endParaRPr lang="en-US" altLang="en-US" sz="2400"/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4913314" y="1747359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2</a:t>
            </a:r>
            <a:endParaRPr lang="en-US" altLang="en-US" sz="2400"/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 flipV="1">
            <a:off x="4572000" y="2464908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2" name="Line 7"/>
          <p:cNvSpPr>
            <a:spLocks noChangeShapeType="1"/>
          </p:cNvSpPr>
          <p:nvPr/>
        </p:nvSpPr>
        <p:spPr bwMode="auto">
          <a:xfrm flipV="1">
            <a:off x="5029200" y="2464908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8"/>
          <p:cNvSpPr>
            <a:spLocks noChangeArrowheads="1"/>
          </p:cNvSpPr>
          <p:nvPr/>
        </p:nvSpPr>
        <p:spPr bwMode="auto">
          <a:xfrm>
            <a:off x="4267200" y="261730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44" name="Oval 9"/>
          <p:cNvSpPr>
            <a:spLocks noChangeArrowheads="1"/>
          </p:cNvSpPr>
          <p:nvPr/>
        </p:nvSpPr>
        <p:spPr bwMode="auto">
          <a:xfrm>
            <a:off x="5257800" y="261730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45" name="Text Box 10"/>
          <p:cNvSpPr txBox="1">
            <a:spLocks noChangeArrowheads="1"/>
          </p:cNvSpPr>
          <p:nvPr/>
        </p:nvSpPr>
        <p:spPr bwMode="auto">
          <a:xfrm>
            <a:off x="4114800" y="2998308"/>
            <a:ext cx="1384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E</a:t>
            </a:r>
            <a:r>
              <a:rPr lang="en-US" altLang="en-US" baseline="-25000">
                <a:solidFill>
                  <a:srgbClr val="FF0000"/>
                </a:solidFill>
              </a:rPr>
              <a:t>1,||</a:t>
            </a:r>
            <a:r>
              <a:rPr lang="en-US" altLang="en-US">
                <a:solidFill>
                  <a:srgbClr val="FF0000"/>
                </a:solidFill>
              </a:rPr>
              <a:t> = </a:t>
            </a:r>
            <a:r>
              <a:rPr lang="en-US" altLang="en-US" b="1">
                <a:solidFill>
                  <a:srgbClr val="FF0000"/>
                </a:solidFill>
              </a:rPr>
              <a:t>E</a:t>
            </a:r>
            <a:r>
              <a:rPr lang="en-US" altLang="en-US" baseline="-25000">
                <a:solidFill>
                  <a:srgbClr val="FF0000"/>
                </a:solidFill>
              </a:rPr>
              <a:t>2,||</a:t>
            </a:r>
          </a:p>
        </p:txBody>
      </p:sp>
      <p:sp>
        <p:nvSpPr>
          <p:cNvPr id="65546" name="Line 11"/>
          <p:cNvSpPr>
            <a:spLocks noChangeShapeType="1"/>
          </p:cNvSpPr>
          <p:nvPr/>
        </p:nvSpPr>
        <p:spPr bwMode="auto">
          <a:xfrm flipV="1">
            <a:off x="3962400" y="4141308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Line 12"/>
          <p:cNvSpPr>
            <a:spLocks noChangeShapeType="1"/>
          </p:cNvSpPr>
          <p:nvPr/>
        </p:nvSpPr>
        <p:spPr bwMode="auto">
          <a:xfrm flipV="1">
            <a:off x="4953000" y="4141308"/>
            <a:ext cx="990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8" name="Text Box 13"/>
          <p:cNvSpPr txBox="1">
            <a:spLocks noChangeArrowheads="1"/>
          </p:cNvSpPr>
          <p:nvPr/>
        </p:nvSpPr>
        <p:spPr bwMode="auto">
          <a:xfrm>
            <a:off x="3816937" y="4260372"/>
            <a:ext cx="19800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1</a:t>
            </a: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</a:rPr>
              <a:t>1,</a:t>
            </a:r>
            <a:r>
              <a:rPr lang="en-US" altLang="en-US" sz="2400" baseline="-25000">
                <a:solidFill>
                  <a:srgbClr val="FF0000"/>
                </a:solidFill>
                <a:sym typeface="Symbol" charset="2"/>
              </a:rPr>
              <a:t>⊥</a:t>
            </a:r>
            <a:r>
              <a:rPr lang="en-US" altLang="en-US" sz="2400">
                <a:solidFill>
                  <a:srgbClr val="FF0000"/>
                </a:solidFill>
              </a:rPr>
              <a:t> = </a:t>
            </a: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2</a:t>
            </a: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</a:rPr>
              <a:t>2,</a:t>
            </a:r>
            <a:r>
              <a:rPr lang="en-US" altLang="en-US" sz="2400" baseline="-25000">
                <a:solidFill>
                  <a:srgbClr val="FF0000"/>
                </a:solidFill>
                <a:sym typeface="Symbol" charset="2"/>
              </a:rPr>
              <a:t>⊥</a:t>
            </a:r>
          </a:p>
        </p:txBody>
      </p:sp>
      <p:sp>
        <p:nvSpPr>
          <p:cNvPr id="65549" name="Rectangle 15"/>
          <p:cNvSpPr>
            <a:spLocks noChangeArrowheads="1"/>
          </p:cNvSpPr>
          <p:nvPr/>
        </p:nvSpPr>
        <p:spPr bwMode="auto">
          <a:xfrm>
            <a:off x="6642101" y="2160108"/>
            <a:ext cx="2625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</a:rPr>
              <a:t>||</a:t>
            </a:r>
            <a:r>
              <a:rPr lang="en-US" altLang="en-US" sz="2400"/>
              <a:t> is continuous: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 density </a:t>
            </a: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/>
              <a:t>|</a:t>
            </a:r>
            <a:r>
              <a:rPr lang="en-US" altLang="en-US" sz="2400" b="1"/>
              <a:t>E</a:t>
            </a:r>
            <a:r>
              <a:rPr lang="en-US" altLang="en-US" sz="2400"/>
              <a:t>|</a:t>
            </a:r>
            <a:r>
              <a:rPr lang="en-US" altLang="en-US" sz="2400" baseline="30000"/>
              <a:t>2</a:t>
            </a:r>
            <a:endParaRPr lang="en-US" altLang="en-US" sz="24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more in </a:t>
            </a:r>
            <a:r>
              <a:rPr lang="en-US" altLang="en-US" sz="2400">
                <a:solidFill>
                  <a:schemeClr val="accent2"/>
                </a:solidFill>
              </a:rPr>
              <a:t>larger</a:t>
            </a:r>
            <a:r>
              <a:rPr lang="en-US" altLang="en-US" sz="2400"/>
              <a:t> </a:t>
            </a:r>
            <a:r>
              <a:rPr lang="en-US" altLang="en-US" sz="2400">
                <a:latin typeface="Symbol" charset="2"/>
              </a:rPr>
              <a:t>ε</a:t>
            </a:r>
            <a:endParaRPr lang="en-US" altLang="en-US" sz="2400" baseline="-25000">
              <a:solidFill>
                <a:srgbClr val="FF0000"/>
              </a:solidFill>
            </a:endParaRPr>
          </a:p>
        </p:txBody>
      </p:sp>
      <p:sp>
        <p:nvSpPr>
          <p:cNvPr id="65550" name="Rectangle 16"/>
          <p:cNvSpPr>
            <a:spLocks noChangeArrowheads="1"/>
          </p:cNvSpPr>
          <p:nvPr/>
        </p:nvSpPr>
        <p:spPr bwMode="auto">
          <a:xfrm>
            <a:off x="6611939" y="3607908"/>
            <a:ext cx="28527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  <a:sym typeface="Symbol" charset="2"/>
              </a:rPr>
              <a:t>⊥</a:t>
            </a:r>
            <a:r>
              <a:rPr lang="en-US" altLang="en-US" sz="2400"/>
              <a:t> is continuous: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 density |</a:t>
            </a: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="1"/>
              <a:t>E</a:t>
            </a:r>
            <a:r>
              <a:rPr lang="en-US" altLang="en-US" sz="2400"/>
              <a:t>|</a:t>
            </a:r>
            <a:r>
              <a:rPr lang="en-US" altLang="en-US" sz="2400" baseline="30000"/>
              <a:t>2</a:t>
            </a:r>
            <a:r>
              <a:rPr lang="en-US" altLang="en-US" sz="2400"/>
              <a:t>/</a:t>
            </a:r>
            <a:r>
              <a:rPr lang="en-US" altLang="en-US" sz="2400">
                <a:latin typeface="Symbol" charset="2"/>
              </a:rPr>
              <a:t>ε</a:t>
            </a:r>
            <a:endParaRPr lang="en-US" altLang="en-US" sz="24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more in </a:t>
            </a:r>
            <a:r>
              <a:rPr lang="en-US" altLang="en-US" sz="2400">
                <a:solidFill>
                  <a:schemeClr val="accent2"/>
                </a:solidFill>
              </a:rPr>
              <a:t>smaller</a:t>
            </a:r>
            <a:r>
              <a:rPr lang="en-US" altLang="en-US" sz="2400"/>
              <a:t> </a:t>
            </a:r>
            <a:r>
              <a:rPr lang="en-US" altLang="en-US" sz="2400">
                <a:latin typeface="Symbol" charset="2"/>
              </a:rPr>
              <a:t>ε</a:t>
            </a:r>
          </a:p>
        </p:txBody>
      </p:sp>
      <p:sp>
        <p:nvSpPr>
          <p:cNvPr id="65551" name="Text Box 17"/>
          <p:cNvSpPr txBox="1">
            <a:spLocks noChangeArrowheads="1"/>
          </p:cNvSpPr>
          <p:nvPr/>
        </p:nvSpPr>
        <p:spPr bwMode="auto">
          <a:xfrm>
            <a:off x="4953000" y="581770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65552" name="Rectangle 18"/>
          <p:cNvSpPr>
            <a:spLocks noChangeArrowheads="1"/>
          </p:cNvSpPr>
          <p:nvPr/>
        </p:nvSpPr>
        <p:spPr bwMode="auto">
          <a:xfrm>
            <a:off x="5312574" y="5055709"/>
            <a:ext cx="45624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To get strong confinement &amp; gaps,</a:t>
            </a:r>
          </a:p>
          <a:p>
            <a:pPr algn="ctr" eaLnBrk="1" hangingPunct="1"/>
            <a:r>
              <a:rPr lang="en-US" altLang="en-US">
                <a:solidFill>
                  <a:schemeClr val="accent2"/>
                </a:solidFill>
              </a:rPr>
              <a:t>want </a:t>
            </a:r>
            <a:r>
              <a:rPr lang="en-US" altLang="en-US" b="1">
                <a:solidFill>
                  <a:schemeClr val="accent2"/>
                </a:solidFill>
              </a:rPr>
              <a:t>E</a:t>
            </a:r>
            <a:r>
              <a:rPr lang="en-US" altLang="en-US">
                <a:solidFill>
                  <a:schemeClr val="accent2"/>
                </a:solidFill>
              </a:rPr>
              <a:t> mostly parallel to interfaces</a:t>
            </a:r>
          </a:p>
        </p:txBody>
      </p:sp>
      <p:sp>
        <p:nvSpPr>
          <p:cNvPr id="65553" name="Oval 20"/>
          <p:cNvSpPr>
            <a:spLocks noChangeArrowheads="1"/>
          </p:cNvSpPr>
          <p:nvPr/>
        </p:nvSpPr>
        <p:spPr bwMode="auto">
          <a:xfrm>
            <a:off x="7010400" y="604630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54" name="Oval 21"/>
          <p:cNvSpPr>
            <a:spLocks noChangeArrowheads="1"/>
          </p:cNvSpPr>
          <p:nvPr/>
        </p:nvSpPr>
        <p:spPr bwMode="auto">
          <a:xfrm>
            <a:off x="7123113" y="6174896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55" name="Text Box 22"/>
          <p:cNvSpPr txBox="1">
            <a:spLocks noChangeArrowheads="1"/>
          </p:cNvSpPr>
          <p:nvPr/>
        </p:nvSpPr>
        <p:spPr bwMode="auto">
          <a:xfrm>
            <a:off x="5935664" y="5970108"/>
            <a:ext cx="922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TM: ||</a:t>
            </a:r>
          </a:p>
        </p:txBody>
      </p:sp>
      <p:sp>
        <p:nvSpPr>
          <p:cNvPr id="65556" name="Oval 23"/>
          <p:cNvSpPr>
            <a:spLocks noChangeArrowheads="1"/>
          </p:cNvSpPr>
          <p:nvPr/>
        </p:nvSpPr>
        <p:spPr bwMode="auto">
          <a:xfrm>
            <a:off x="9067800" y="6046308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57" name="Text Box 24"/>
          <p:cNvSpPr txBox="1">
            <a:spLocks noChangeArrowheads="1"/>
          </p:cNvSpPr>
          <p:nvPr/>
        </p:nvSpPr>
        <p:spPr bwMode="auto">
          <a:xfrm>
            <a:off x="7920168" y="5936772"/>
            <a:ext cx="9252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TE: ⊥</a:t>
            </a:r>
          </a:p>
        </p:txBody>
      </p:sp>
      <p:sp>
        <p:nvSpPr>
          <p:cNvPr id="65558" name="Freeform 25"/>
          <p:cNvSpPr>
            <a:spLocks/>
          </p:cNvSpPr>
          <p:nvPr/>
        </p:nvSpPr>
        <p:spPr bwMode="auto">
          <a:xfrm>
            <a:off x="9175750" y="5970108"/>
            <a:ext cx="381000" cy="609600"/>
          </a:xfrm>
          <a:custGeom>
            <a:avLst/>
            <a:gdLst>
              <a:gd name="T0" fmla="*/ 0 w 240"/>
              <a:gd name="T1" fmla="*/ 609600 h 384"/>
              <a:gd name="T2" fmla="*/ 152400 w 240"/>
              <a:gd name="T3" fmla="*/ 228600 h 384"/>
              <a:gd name="T4" fmla="*/ 381000 w 240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0" h="384">
                <a:moveTo>
                  <a:pt x="0" y="384"/>
                </a:moveTo>
                <a:cubicBezTo>
                  <a:pt x="28" y="296"/>
                  <a:pt x="56" y="208"/>
                  <a:pt x="96" y="144"/>
                </a:cubicBezTo>
                <a:cubicBezTo>
                  <a:pt x="136" y="80"/>
                  <a:pt x="216" y="24"/>
                  <a:pt x="24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9" name="Freeform 26"/>
          <p:cNvSpPr>
            <a:spLocks/>
          </p:cNvSpPr>
          <p:nvPr/>
        </p:nvSpPr>
        <p:spPr bwMode="auto">
          <a:xfrm>
            <a:off x="8991600" y="5893908"/>
            <a:ext cx="457200" cy="609600"/>
          </a:xfrm>
          <a:custGeom>
            <a:avLst/>
            <a:gdLst>
              <a:gd name="T0" fmla="*/ 0 w 288"/>
              <a:gd name="T1" fmla="*/ 609600 h 384"/>
              <a:gd name="T2" fmla="*/ 304800 w 288"/>
              <a:gd name="T3" fmla="*/ 228600 h 384"/>
              <a:gd name="T4" fmla="*/ 457200 w 288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84">
                <a:moveTo>
                  <a:pt x="0" y="384"/>
                </a:moveTo>
                <a:cubicBezTo>
                  <a:pt x="72" y="296"/>
                  <a:pt x="144" y="208"/>
                  <a:pt x="192" y="144"/>
                </a:cubicBezTo>
                <a:cubicBezTo>
                  <a:pt x="240" y="80"/>
                  <a:pt x="264" y="40"/>
                  <a:pt x="288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0" name="Freeform 27"/>
          <p:cNvSpPr>
            <a:spLocks/>
          </p:cNvSpPr>
          <p:nvPr/>
        </p:nvSpPr>
        <p:spPr bwMode="auto">
          <a:xfrm>
            <a:off x="8839200" y="5893908"/>
            <a:ext cx="457200" cy="533400"/>
          </a:xfrm>
          <a:custGeom>
            <a:avLst/>
            <a:gdLst>
              <a:gd name="T0" fmla="*/ 0 w 288"/>
              <a:gd name="T1" fmla="*/ 533400 h 336"/>
              <a:gd name="T2" fmla="*/ 304800 w 288"/>
              <a:gd name="T3" fmla="*/ 304800 h 336"/>
              <a:gd name="T4" fmla="*/ 457200 w 288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36">
                <a:moveTo>
                  <a:pt x="0" y="336"/>
                </a:moveTo>
                <a:cubicBezTo>
                  <a:pt x="72" y="292"/>
                  <a:pt x="144" y="248"/>
                  <a:pt x="192" y="192"/>
                </a:cubicBezTo>
                <a:cubicBezTo>
                  <a:pt x="240" y="136"/>
                  <a:pt x="264" y="68"/>
                  <a:pt x="288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3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0"/>
            <a:ext cx="7772400" cy="1143000"/>
          </a:xfrm>
        </p:spPr>
        <p:txBody>
          <a:bodyPr/>
          <a:lstStyle/>
          <a:p>
            <a:r>
              <a:rPr lang="en-US" altLang="en-US" sz="2800">
                <a:ea typeface="ＭＳ Ｐゴシック" charset="-128"/>
              </a:rPr>
              <a:t>2d photonic crystal: TE gap</a:t>
            </a:r>
            <a:r>
              <a:rPr lang="en-US" altLang="en-US" sz="3200">
                <a:ea typeface="ＭＳ Ｐゴシック" charset="-128"/>
              </a:rPr>
              <a:t>, </a:t>
            </a:r>
            <a:r>
              <a:rPr lang="en-US" altLang="en-US" sz="3200" i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>
                <a:ea typeface="ＭＳ Ｐゴシック" charset="-128"/>
              </a:rPr>
              <a:t>=12:1</a:t>
            </a:r>
          </a:p>
        </p:txBody>
      </p:sp>
      <p:pic>
        <p:nvPicPr>
          <p:cNvPr id="665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1"/>
            <a:ext cx="81534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9024938" y="3810000"/>
            <a:ext cx="957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TE bands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8305801" y="4191000"/>
            <a:ext cx="101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</a:rPr>
              <a:t>TM bands</a:t>
            </a:r>
          </a:p>
        </p:txBody>
      </p:sp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7972426" y="6172200"/>
            <a:ext cx="2390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 </a:t>
            </a:r>
            <a:r>
              <a:rPr lang="en-US" altLang="en-US" sz="2400" i="1"/>
              <a:t>n</a:t>
            </a:r>
            <a:r>
              <a:rPr lang="en-US" altLang="en-US" sz="2400"/>
              <a:t> &gt; ~1.4:1</a:t>
            </a:r>
          </a:p>
        </p:txBody>
      </p:sp>
      <p:grpSp>
        <p:nvGrpSpPr>
          <p:cNvPr id="66566" name="Group 83"/>
          <p:cNvGrpSpPr>
            <a:grpSpLocks/>
          </p:cNvGrpSpPr>
          <p:nvPr/>
        </p:nvGrpSpPr>
        <p:grpSpPr bwMode="auto">
          <a:xfrm>
            <a:off x="1752600" y="1371600"/>
            <a:ext cx="3429000" cy="2819400"/>
            <a:chOff x="288" y="1104"/>
            <a:chExt cx="2160" cy="1776"/>
          </a:xfrm>
        </p:grpSpPr>
        <p:sp>
          <p:nvSpPr>
            <p:cNvPr id="66572" name="Rectangle 7"/>
            <p:cNvSpPr>
              <a:spLocks noChangeArrowheads="1"/>
            </p:cNvSpPr>
            <p:nvPr/>
          </p:nvSpPr>
          <p:spPr bwMode="auto">
            <a:xfrm>
              <a:off x="288" y="1104"/>
              <a:ext cx="2160" cy="17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3" name="Oval 9"/>
            <p:cNvSpPr>
              <a:spLocks noChangeArrowheads="1"/>
            </p:cNvSpPr>
            <p:nvPr/>
          </p:nvSpPr>
          <p:spPr bwMode="auto">
            <a:xfrm>
              <a:off x="410" y="123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4" name="Oval 10"/>
            <p:cNvSpPr>
              <a:spLocks noChangeArrowheads="1"/>
            </p:cNvSpPr>
            <p:nvPr/>
          </p:nvSpPr>
          <p:spPr bwMode="auto">
            <a:xfrm>
              <a:off x="650" y="122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5" name="Oval 11"/>
            <p:cNvSpPr>
              <a:spLocks noChangeArrowheads="1"/>
            </p:cNvSpPr>
            <p:nvPr/>
          </p:nvSpPr>
          <p:spPr bwMode="auto">
            <a:xfrm>
              <a:off x="890" y="122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6" name="Oval 12"/>
            <p:cNvSpPr>
              <a:spLocks noChangeArrowheads="1"/>
            </p:cNvSpPr>
            <p:nvPr/>
          </p:nvSpPr>
          <p:spPr bwMode="auto">
            <a:xfrm>
              <a:off x="1130" y="121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7" name="Oval 13"/>
            <p:cNvSpPr>
              <a:spLocks noChangeArrowheads="1"/>
            </p:cNvSpPr>
            <p:nvPr/>
          </p:nvSpPr>
          <p:spPr bwMode="auto">
            <a:xfrm>
              <a:off x="1370" y="121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8" name="Oval 14"/>
            <p:cNvSpPr>
              <a:spLocks noChangeArrowheads="1"/>
            </p:cNvSpPr>
            <p:nvPr/>
          </p:nvSpPr>
          <p:spPr bwMode="auto">
            <a:xfrm>
              <a:off x="1610" y="120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9" name="Oval 15"/>
            <p:cNvSpPr>
              <a:spLocks noChangeArrowheads="1"/>
            </p:cNvSpPr>
            <p:nvPr/>
          </p:nvSpPr>
          <p:spPr bwMode="auto">
            <a:xfrm>
              <a:off x="1850" y="120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0" name="Oval 16"/>
            <p:cNvSpPr>
              <a:spLocks noChangeArrowheads="1"/>
            </p:cNvSpPr>
            <p:nvPr/>
          </p:nvSpPr>
          <p:spPr bwMode="auto">
            <a:xfrm>
              <a:off x="2090" y="119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1" name="Oval 17"/>
            <p:cNvSpPr>
              <a:spLocks noChangeArrowheads="1"/>
            </p:cNvSpPr>
            <p:nvPr/>
          </p:nvSpPr>
          <p:spPr bwMode="auto">
            <a:xfrm>
              <a:off x="534" y="142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2" name="Oval 18"/>
            <p:cNvSpPr>
              <a:spLocks noChangeArrowheads="1"/>
            </p:cNvSpPr>
            <p:nvPr/>
          </p:nvSpPr>
          <p:spPr bwMode="auto">
            <a:xfrm>
              <a:off x="774" y="142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3" name="Oval 19"/>
            <p:cNvSpPr>
              <a:spLocks noChangeArrowheads="1"/>
            </p:cNvSpPr>
            <p:nvPr/>
          </p:nvSpPr>
          <p:spPr bwMode="auto">
            <a:xfrm>
              <a:off x="1014" y="141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4" name="Oval 20"/>
            <p:cNvSpPr>
              <a:spLocks noChangeArrowheads="1"/>
            </p:cNvSpPr>
            <p:nvPr/>
          </p:nvSpPr>
          <p:spPr bwMode="auto">
            <a:xfrm>
              <a:off x="1254" y="141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5" name="Oval 21"/>
            <p:cNvSpPr>
              <a:spLocks noChangeArrowheads="1"/>
            </p:cNvSpPr>
            <p:nvPr/>
          </p:nvSpPr>
          <p:spPr bwMode="auto">
            <a:xfrm>
              <a:off x="1494" y="140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6" name="Oval 22"/>
            <p:cNvSpPr>
              <a:spLocks noChangeArrowheads="1"/>
            </p:cNvSpPr>
            <p:nvPr/>
          </p:nvSpPr>
          <p:spPr bwMode="auto">
            <a:xfrm>
              <a:off x="1734" y="140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7" name="Oval 23"/>
            <p:cNvSpPr>
              <a:spLocks noChangeArrowheads="1"/>
            </p:cNvSpPr>
            <p:nvPr/>
          </p:nvSpPr>
          <p:spPr bwMode="auto">
            <a:xfrm>
              <a:off x="1974" y="139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8" name="Oval 24"/>
            <p:cNvSpPr>
              <a:spLocks noChangeArrowheads="1"/>
            </p:cNvSpPr>
            <p:nvPr/>
          </p:nvSpPr>
          <p:spPr bwMode="auto">
            <a:xfrm>
              <a:off x="2214" y="139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9" name="Oval 25"/>
            <p:cNvSpPr>
              <a:spLocks noChangeArrowheads="1"/>
            </p:cNvSpPr>
            <p:nvPr/>
          </p:nvSpPr>
          <p:spPr bwMode="auto">
            <a:xfrm>
              <a:off x="410" y="161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0" name="Oval 26"/>
            <p:cNvSpPr>
              <a:spLocks noChangeArrowheads="1"/>
            </p:cNvSpPr>
            <p:nvPr/>
          </p:nvSpPr>
          <p:spPr bwMode="auto">
            <a:xfrm>
              <a:off x="650" y="161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1" name="Oval 27"/>
            <p:cNvSpPr>
              <a:spLocks noChangeArrowheads="1"/>
            </p:cNvSpPr>
            <p:nvPr/>
          </p:nvSpPr>
          <p:spPr bwMode="auto">
            <a:xfrm>
              <a:off x="890" y="160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2" name="Oval 28"/>
            <p:cNvSpPr>
              <a:spLocks noChangeArrowheads="1"/>
            </p:cNvSpPr>
            <p:nvPr/>
          </p:nvSpPr>
          <p:spPr bwMode="auto">
            <a:xfrm>
              <a:off x="1130" y="160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3" name="Oval 29"/>
            <p:cNvSpPr>
              <a:spLocks noChangeArrowheads="1"/>
            </p:cNvSpPr>
            <p:nvPr/>
          </p:nvSpPr>
          <p:spPr bwMode="auto">
            <a:xfrm>
              <a:off x="1370" y="159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4" name="Oval 30"/>
            <p:cNvSpPr>
              <a:spLocks noChangeArrowheads="1"/>
            </p:cNvSpPr>
            <p:nvPr/>
          </p:nvSpPr>
          <p:spPr bwMode="auto">
            <a:xfrm>
              <a:off x="1610" y="159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5" name="Oval 31"/>
            <p:cNvSpPr>
              <a:spLocks noChangeArrowheads="1"/>
            </p:cNvSpPr>
            <p:nvPr/>
          </p:nvSpPr>
          <p:spPr bwMode="auto">
            <a:xfrm>
              <a:off x="1850" y="158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6" name="Oval 32"/>
            <p:cNvSpPr>
              <a:spLocks noChangeArrowheads="1"/>
            </p:cNvSpPr>
            <p:nvPr/>
          </p:nvSpPr>
          <p:spPr bwMode="auto">
            <a:xfrm>
              <a:off x="2090" y="158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7" name="Oval 33"/>
            <p:cNvSpPr>
              <a:spLocks noChangeArrowheads="1"/>
            </p:cNvSpPr>
            <p:nvPr/>
          </p:nvSpPr>
          <p:spPr bwMode="auto">
            <a:xfrm>
              <a:off x="534" y="181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8" name="Oval 34"/>
            <p:cNvSpPr>
              <a:spLocks noChangeArrowheads="1"/>
            </p:cNvSpPr>
            <p:nvPr/>
          </p:nvSpPr>
          <p:spPr bwMode="auto">
            <a:xfrm>
              <a:off x="774" y="181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9" name="Oval 35"/>
            <p:cNvSpPr>
              <a:spLocks noChangeArrowheads="1"/>
            </p:cNvSpPr>
            <p:nvPr/>
          </p:nvSpPr>
          <p:spPr bwMode="auto">
            <a:xfrm>
              <a:off x="1014" y="180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0" name="Oval 36"/>
            <p:cNvSpPr>
              <a:spLocks noChangeArrowheads="1"/>
            </p:cNvSpPr>
            <p:nvPr/>
          </p:nvSpPr>
          <p:spPr bwMode="auto">
            <a:xfrm>
              <a:off x="1254" y="180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1" name="Oval 37"/>
            <p:cNvSpPr>
              <a:spLocks noChangeArrowheads="1"/>
            </p:cNvSpPr>
            <p:nvPr/>
          </p:nvSpPr>
          <p:spPr bwMode="auto">
            <a:xfrm>
              <a:off x="1494" y="179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2" name="Oval 38"/>
            <p:cNvSpPr>
              <a:spLocks noChangeArrowheads="1"/>
            </p:cNvSpPr>
            <p:nvPr/>
          </p:nvSpPr>
          <p:spPr bwMode="auto">
            <a:xfrm>
              <a:off x="1734" y="179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3" name="Oval 39"/>
            <p:cNvSpPr>
              <a:spLocks noChangeArrowheads="1"/>
            </p:cNvSpPr>
            <p:nvPr/>
          </p:nvSpPr>
          <p:spPr bwMode="auto">
            <a:xfrm>
              <a:off x="1974" y="178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4" name="Oval 40"/>
            <p:cNvSpPr>
              <a:spLocks noChangeArrowheads="1"/>
            </p:cNvSpPr>
            <p:nvPr/>
          </p:nvSpPr>
          <p:spPr bwMode="auto">
            <a:xfrm>
              <a:off x="2214" y="178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5" name="Oval 41"/>
            <p:cNvSpPr>
              <a:spLocks noChangeArrowheads="1"/>
            </p:cNvSpPr>
            <p:nvPr/>
          </p:nvSpPr>
          <p:spPr bwMode="auto">
            <a:xfrm>
              <a:off x="410" y="200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6" name="Oval 42"/>
            <p:cNvSpPr>
              <a:spLocks noChangeArrowheads="1"/>
            </p:cNvSpPr>
            <p:nvPr/>
          </p:nvSpPr>
          <p:spPr bwMode="auto">
            <a:xfrm>
              <a:off x="650" y="200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7" name="Oval 43"/>
            <p:cNvSpPr>
              <a:spLocks noChangeArrowheads="1"/>
            </p:cNvSpPr>
            <p:nvPr/>
          </p:nvSpPr>
          <p:spPr bwMode="auto">
            <a:xfrm>
              <a:off x="890" y="199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8" name="Oval 44"/>
            <p:cNvSpPr>
              <a:spLocks noChangeArrowheads="1"/>
            </p:cNvSpPr>
            <p:nvPr/>
          </p:nvSpPr>
          <p:spPr bwMode="auto">
            <a:xfrm>
              <a:off x="1130" y="199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9" name="Oval 45"/>
            <p:cNvSpPr>
              <a:spLocks noChangeArrowheads="1"/>
            </p:cNvSpPr>
            <p:nvPr/>
          </p:nvSpPr>
          <p:spPr bwMode="auto">
            <a:xfrm>
              <a:off x="1370" y="198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0" name="Oval 46"/>
            <p:cNvSpPr>
              <a:spLocks noChangeArrowheads="1"/>
            </p:cNvSpPr>
            <p:nvPr/>
          </p:nvSpPr>
          <p:spPr bwMode="auto">
            <a:xfrm>
              <a:off x="1610" y="198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1" name="Oval 47"/>
            <p:cNvSpPr>
              <a:spLocks noChangeArrowheads="1"/>
            </p:cNvSpPr>
            <p:nvPr/>
          </p:nvSpPr>
          <p:spPr bwMode="auto">
            <a:xfrm>
              <a:off x="1850" y="197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2" name="Oval 48"/>
            <p:cNvSpPr>
              <a:spLocks noChangeArrowheads="1"/>
            </p:cNvSpPr>
            <p:nvPr/>
          </p:nvSpPr>
          <p:spPr bwMode="auto">
            <a:xfrm>
              <a:off x="2090" y="197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3" name="Oval 49"/>
            <p:cNvSpPr>
              <a:spLocks noChangeArrowheads="1"/>
            </p:cNvSpPr>
            <p:nvPr/>
          </p:nvSpPr>
          <p:spPr bwMode="auto">
            <a:xfrm>
              <a:off x="534" y="220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4" name="Oval 50"/>
            <p:cNvSpPr>
              <a:spLocks noChangeArrowheads="1"/>
            </p:cNvSpPr>
            <p:nvPr/>
          </p:nvSpPr>
          <p:spPr bwMode="auto">
            <a:xfrm>
              <a:off x="774" y="219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5" name="Oval 51"/>
            <p:cNvSpPr>
              <a:spLocks noChangeArrowheads="1"/>
            </p:cNvSpPr>
            <p:nvPr/>
          </p:nvSpPr>
          <p:spPr bwMode="auto">
            <a:xfrm>
              <a:off x="1014" y="219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6" name="Oval 52"/>
            <p:cNvSpPr>
              <a:spLocks noChangeArrowheads="1"/>
            </p:cNvSpPr>
            <p:nvPr/>
          </p:nvSpPr>
          <p:spPr bwMode="auto">
            <a:xfrm>
              <a:off x="1254" y="218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7" name="Oval 53"/>
            <p:cNvSpPr>
              <a:spLocks noChangeArrowheads="1"/>
            </p:cNvSpPr>
            <p:nvPr/>
          </p:nvSpPr>
          <p:spPr bwMode="auto">
            <a:xfrm>
              <a:off x="1494" y="218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8" name="Oval 54"/>
            <p:cNvSpPr>
              <a:spLocks noChangeArrowheads="1"/>
            </p:cNvSpPr>
            <p:nvPr/>
          </p:nvSpPr>
          <p:spPr bwMode="auto">
            <a:xfrm>
              <a:off x="1734" y="217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9" name="Oval 55"/>
            <p:cNvSpPr>
              <a:spLocks noChangeArrowheads="1"/>
            </p:cNvSpPr>
            <p:nvPr/>
          </p:nvSpPr>
          <p:spPr bwMode="auto">
            <a:xfrm>
              <a:off x="1974" y="217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0" name="Oval 56"/>
            <p:cNvSpPr>
              <a:spLocks noChangeArrowheads="1"/>
            </p:cNvSpPr>
            <p:nvPr/>
          </p:nvSpPr>
          <p:spPr bwMode="auto">
            <a:xfrm>
              <a:off x="2214" y="216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1" name="Oval 57"/>
            <p:cNvSpPr>
              <a:spLocks noChangeArrowheads="1"/>
            </p:cNvSpPr>
            <p:nvPr/>
          </p:nvSpPr>
          <p:spPr bwMode="auto">
            <a:xfrm>
              <a:off x="410" y="239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2" name="Oval 58"/>
            <p:cNvSpPr>
              <a:spLocks noChangeArrowheads="1"/>
            </p:cNvSpPr>
            <p:nvPr/>
          </p:nvSpPr>
          <p:spPr bwMode="auto">
            <a:xfrm>
              <a:off x="650" y="239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3" name="Oval 59"/>
            <p:cNvSpPr>
              <a:spLocks noChangeArrowheads="1"/>
            </p:cNvSpPr>
            <p:nvPr/>
          </p:nvSpPr>
          <p:spPr bwMode="auto">
            <a:xfrm>
              <a:off x="890" y="238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4" name="Oval 60"/>
            <p:cNvSpPr>
              <a:spLocks noChangeArrowheads="1"/>
            </p:cNvSpPr>
            <p:nvPr/>
          </p:nvSpPr>
          <p:spPr bwMode="auto">
            <a:xfrm>
              <a:off x="1130" y="238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5" name="Oval 61"/>
            <p:cNvSpPr>
              <a:spLocks noChangeArrowheads="1"/>
            </p:cNvSpPr>
            <p:nvPr/>
          </p:nvSpPr>
          <p:spPr bwMode="auto">
            <a:xfrm>
              <a:off x="1370" y="237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6" name="Oval 62"/>
            <p:cNvSpPr>
              <a:spLocks noChangeArrowheads="1"/>
            </p:cNvSpPr>
            <p:nvPr/>
          </p:nvSpPr>
          <p:spPr bwMode="auto">
            <a:xfrm>
              <a:off x="1610" y="237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7" name="Oval 63"/>
            <p:cNvSpPr>
              <a:spLocks noChangeArrowheads="1"/>
            </p:cNvSpPr>
            <p:nvPr/>
          </p:nvSpPr>
          <p:spPr bwMode="auto">
            <a:xfrm>
              <a:off x="1850" y="236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8" name="Oval 64"/>
            <p:cNvSpPr>
              <a:spLocks noChangeArrowheads="1"/>
            </p:cNvSpPr>
            <p:nvPr/>
          </p:nvSpPr>
          <p:spPr bwMode="auto">
            <a:xfrm>
              <a:off x="2090" y="236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9" name="Oval 65"/>
            <p:cNvSpPr>
              <a:spLocks noChangeArrowheads="1"/>
            </p:cNvSpPr>
            <p:nvPr/>
          </p:nvSpPr>
          <p:spPr bwMode="auto">
            <a:xfrm>
              <a:off x="534" y="259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0" name="Oval 66"/>
            <p:cNvSpPr>
              <a:spLocks noChangeArrowheads="1"/>
            </p:cNvSpPr>
            <p:nvPr/>
          </p:nvSpPr>
          <p:spPr bwMode="auto">
            <a:xfrm>
              <a:off x="774" y="258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1" name="Oval 67"/>
            <p:cNvSpPr>
              <a:spLocks noChangeArrowheads="1"/>
            </p:cNvSpPr>
            <p:nvPr/>
          </p:nvSpPr>
          <p:spPr bwMode="auto">
            <a:xfrm>
              <a:off x="1014" y="258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2" name="Oval 68"/>
            <p:cNvSpPr>
              <a:spLocks noChangeArrowheads="1"/>
            </p:cNvSpPr>
            <p:nvPr/>
          </p:nvSpPr>
          <p:spPr bwMode="auto">
            <a:xfrm>
              <a:off x="1254" y="257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3" name="Oval 69"/>
            <p:cNvSpPr>
              <a:spLocks noChangeArrowheads="1"/>
            </p:cNvSpPr>
            <p:nvPr/>
          </p:nvSpPr>
          <p:spPr bwMode="auto">
            <a:xfrm>
              <a:off x="1494" y="257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4" name="Oval 70"/>
            <p:cNvSpPr>
              <a:spLocks noChangeArrowheads="1"/>
            </p:cNvSpPr>
            <p:nvPr/>
          </p:nvSpPr>
          <p:spPr bwMode="auto">
            <a:xfrm>
              <a:off x="1734" y="256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5" name="Oval 71"/>
            <p:cNvSpPr>
              <a:spLocks noChangeArrowheads="1"/>
            </p:cNvSpPr>
            <p:nvPr/>
          </p:nvSpPr>
          <p:spPr bwMode="auto">
            <a:xfrm>
              <a:off x="1974" y="256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6" name="Oval 72"/>
            <p:cNvSpPr>
              <a:spLocks noChangeArrowheads="1"/>
            </p:cNvSpPr>
            <p:nvPr/>
          </p:nvSpPr>
          <p:spPr bwMode="auto">
            <a:xfrm>
              <a:off x="2214" y="255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pic>
        <p:nvPicPr>
          <p:cNvPr id="66567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62484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8" name="Line 78"/>
          <p:cNvSpPr>
            <a:spLocks noChangeShapeType="1"/>
          </p:cNvSpPr>
          <p:nvPr/>
        </p:nvSpPr>
        <p:spPr bwMode="auto">
          <a:xfrm flipV="1">
            <a:off x="6727825" y="5562600"/>
            <a:ext cx="5334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Text Box 79"/>
          <p:cNvSpPr txBox="1">
            <a:spLocks noChangeArrowheads="1"/>
          </p:cNvSpPr>
          <p:nvPr/>
        </p:nvSpPr>
        <p:spPr bwMode="auto">
          <a:xfrm>
            <a:off x="7326314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6570" name="Text Box 80"/>
          <p:cNvSpPr txBox="1">
            <a:spLocks noChangeArrowheads="1"/>
          </p:cNvSpPr>
          <p:nvPr/>
        </p:nvSpPr>
        <p:spPr bwMode="auto">
          <a:xfrm>
            <a:off x="7032626" y="61722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H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6571" name="Text Box 82"/>
          <p:cNvSpPr txBox="1">
            <a:spLocks noChangeArrowheads="1"/>
          </p:cNvSpPr>
          <p:nvPr/>
        </p:nvSpPr>
        <p:spPr bwMode="auto">
          <a:xfrm>
            <a:off x="5913439" y="5638801"/>
            <a:ext cx="619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TE</a:t>
            </a:r>
          </a:p>
        </p:txBody>
      </p:sp>
    </p:spTree>
    <p:extLst>
      <p:ext uri="{BB962C8B-B14F-4D97-AF65-F5344CB8AC3E}">
        <p14:creationId xmlns:p14="http://schemas.microsoft.com/office/powerpoint/2010/main" val="2024083910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67BC-1FF4-184B-93E2-2DABB480D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“Complete” (TE+TM) gap in 2d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9BA40-D7A6-C747-9FA7-7A72178EB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145" y="1299505"/>
            <a:ext cx="3932236" cy="25087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7440C3-5BD3-124F-8812-ACEB831E2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7893" y="1093304"/>
            <a:ext cx="8053619" cy="5764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7DBB25-7EDA-F142-923E-41F503DA76B7}"/>
              </a:ext>
            </a:extLst>
          </p:cNvPr>
          <p:cNvSpPr txBox="1"/>
          <p:nvPr/>
        </p:nvSpPr>
        <p:spPr>
          <a:xfrm>
            <a:off x="206145" y="4507611"/>
            <a:ext cx="41408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Spots: big enough for lowest TM bands</a:t>
            </a:r>
          </a:p>
          <a:p>
            <a:r>
              <a:rPr lang="en-US" dirty="0">
                <a:latin typeface="Times" pitchFamily="2" charset="0"/>
              </a:rPr>
              <a:t>            to concentrate (gap with 3rd band)</a:t>
            </a:r>
          </a:p>
          <a:p>
            <a:endParaRPr lang="en-US" dirty="0">
              <a:latin typeface="Times" pitchFamily="2" charset="0"/>
            </a:endParaRPr>
          </a:p>
          <a:p>
            <a:r>
              <a:rPr lang="en-US" dirty="0">
                <a:latin typeface="Times" pitchFamily="2" charset="0"/>
              </a:rPr>
              <a:t>Veins: lowest TE band circles around holes</a:t>
            </a:r>
          </a:p>
        </p:txBody>
      </p:sp>
    </p:spTree>
    <p:extLst>
      <p:ext uri="{BB962C8B-B14F-4D97-AF65-F5344CB8AC3E}">
        <p14:creationId xmlns:p14="http://schemas.microsoft.com/office/powerpoint/2010/main" val="3242866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16" descr="new3d#highrend.jpg                                             00001993Arnor                          B6C46D21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990600"/>
            <a:ext cx="4572000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-76200"/>
            <a:ext cx="8534400" cy="1143000"/>
          </a:xfrm>
        </p:spPr>
        <p:txBody>
          <a:bodyPr/>
          <a:lstStyle/>
          <a:p>
            <a:r>
              <a:rPr lang="en-US" altLang="en-US" sz="3600">
                <a:ea typeface="ＭＳ Ｐゴシック" charset="-128"/>
              </a:rPr>
              <a:t>3d photonic crystal: complete gap </a:t>
            </a:r>
            <a:r>
              <a:rPr lang="en-US" altLang="en-US" sz="3200">
                <a:ea typeface="ＭＳ Ｐゴシック" charset="-128"/>
              </a:rPr>
              <a:t>, </a:t>
            </a:r>
            <a:r>
              <a:rPr lang="en-US" altLang="en-US" sz="3200" i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>
                <a:ea typeface="ＭＳ Ｐゴシック" charset="-128"/>
              </a:rPr>
              <a:t>=12:1</a:t>
            </a:r>
          </a:p>
        </p:txBody>
      </p:sp>
      <p:pic>
        <p:nvPicPr>
          <p:cNvPr id="675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057400"/>
            <a:ext cx="394970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8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5245100"/>
            <a:ext cx="3035300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Line 11"/>
          <p:cNvSpPr>
            <a:spLocks noChangeShapeType="1"/>
          </p:cNvSpPr>
          <p:nvPr/>
        </p:nvSpPr>
        <p:spPr bwMode="auto">
          <a:xfrm>
            <a:off x="2667000" y="1143000"/>
            <a:ext cx="3048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0" name="Text Box 12"/>
          <p:cNvSpPr txBox="1">
            <a:spLocks noChangeArrowheads="1"/>
          </p:cNvSpPr>
          <p:nvPr/>
        </p:nvSpPr>
        <p:spPr bwMode="auto">
          <a:xfrm>
            <a:off x="2382838" y="838200"/>
            <a:ext cx="361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I.</a:t>
            </a:r>
          </a:p>
        </p:txBody>
      </p:sp>
      <p:sp>
        <p:nvSpPr>
          <p:cNvPr id="67591" name="Line 13"/>
          <p:cNvSpPr>
            <a:spLocks noChangeShapeType="1"/>
          </p:cNvSpPr>
          <p:nvPr/>
        </p:nvSpPr>
        <p:spPr bwMode="auto">
          <a:xfrm>
            <a:off x="1981201" y="1905000"/>
            <a:ext cx="207963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2" name="Text Box 14"/>
          <p:cNvSpPr txBox="1">
            <a:spLocks noChangeArrowheads="1"/>
          </p:cNvSpPr>
          <p:nvPr/>
        </p:nvSpPr>
        <p:spPr bwMode="auto">
          <a:xfrm>
            <a:off x="1749425" y="1524000"/>
            <a:ext cx="463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II.</a:t>
            </a:r>
          </a:p>
        </p:txBody>
      </p:sp>
      <p:sp>
        <p:nvSpPr>
          <p:cNvPr id="67593" name="Text Box 18"/>
          <p:cNvSpPr txBox="1">
            <a:spLocks noChangeArrowheads="1"/>
          </p:cNvSpPr>
          <p:nvPr/>
        </p:nvSpPr>
        <p:spPr bwMode="auto">
          <a:xfrm>
            <a:off x="5862638" y="6477000"/>
            <a:ext cx="481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/>
              <a:t>[ S. G. Johnson </a:t>
            </a:r>
            <a:r>
              <a:rPr lang="en-US" altLang="en-US" sz="1600" i="1"/>
              <a:t>et al.</a:t>
            </a:r>
            <a:r>
              <a:rPr lang="en-US" altLang="en-US" sz="1600"/>
              <a:t>, </a:t>
            </a:r>
            <a:r>
              <a:rPr lang="en-US" altLang="en-US" sz="1600" i="1"/>
              <a:t>Appl. Phys. Lett.</a:t>
            </a:r>
            <a:r>
              <a:rPr lang="en-US" altLang="en-US" sz="1600"/>
              <a:t> </a:t>
            </a:r>
            <a:r>
              <a:rPr lang="en-US" altLang="en-US" sz="1600" b="1"/>
              <a:t>77</a:t>
            </a:r>
            <a:r>
              <a:rPr lang="en-US" altLang="en-US" sz="1600"/>
              <a:t>, 3490 (2000) ]</a:t>
            </a:r>
          </a:p>
        </p:txBody>
      </p:sp>
      <p:sp>
        <p:nvSpPr>
          <p:cNvPr id="67594" name="Text Box 19"/>
          <p:cNvSpPr txBox="1">
            <a:spLocks noChangeArrowheads="1"/>
          </p:cNvSpPr>
          <p:nvPr/>
        </p:nvSpPr>
        <p:spPr bwMode="auto">
          <a:xfrm>
            <a:off x="6961188" y="5867401"/>
            <a:ext cx="2184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 </a:t>
            </a:r>
            <a:r>
              <a:rPr lang="en-US" altLang="en-US" sz="2400" i="1"/>
              <a:t>n</a:t>
            </a:r>
            <a:r>
              <a:rPr lang="en-US" altLang="en-US" sz="2400"/>
              <a:t> &gt; ~2:1</a:t>
            </a:r>
          </a:p>
        </p:txBody>
      </p:sp>
    </p:spTree>
    <p:extLst>
      <p:ext uri="{BB962C8B-B14F-4D97-AF65-F5344CB8AC3E}">
        <p14:creationId xmlns:p14="http://schemas.microsoft.com/office/powerpoint/2010/main" val="228521903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7"/>
          <p:cNvSpPr>
            <a:spLocks noChangeArrowheads="1"/>
          </p:cNvSpPr>
          <p:nvPr/>
        </p:nvSpPr>
        <p:spPr bwMode="auto">
          <a:xfrm>
            <a:off x="2133600" y="1828800"/>
            <a:ext cx="3505200" cy="396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Intentional </a:t>
            </a:r>
            <a:r>
              <a:rPr lang="en-US" altLang="en-US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defects” are good</a:t>
            </a:r>
            <a:endParaRPr lang="en-US" altLang="en-US">
              <a:ea typeface="ＭＳ Ｐゴシック" charset="-128"/>
            </a:endParaRPr>
          </a:p>
        </p:txBody>
      </p:sp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1" r="17685" b="18556"/>
          <a:stretch>
            <a:fillRect/>
          </a:stretch>
        </p:blipFill>
        <p:spPr bwMode="auto">
          <a:xfrm>
            <a:off x="2209800" y="2949576"/>
            <a:ext cx="3398838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2" name="Rectangle 4"/>
          <p:cNvSpPr>
            <a:spLocks noChangeArrowheads="1"/>
          </p:cNvSpPr>
          <p:nvPr/>
        </p:nvSpPr>
        <p:spPr bwMode="auto">
          <a:xfrm>
            <a:off x="2667000" y="2133600"/>
            <a:ext cx="2374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microcavities</a:t>
            </a:r>
          </a:p>
        </p:txBody>
      </p:sp>
      <p:pic>
        <p:nvPicPr>
          <p:cNvPr id="130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911476"/>
            <a:ext cx="24638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4" name="Rectangle 6"/>
          <p:cNvSpPr>
            <a:spLocks noChangeArrowheads="1"/>
          </p:cNvSpPr>
          <p:nvPr/>
        </p:nvSpPr>
        <p:spPr bwMode="auto">
          <a:xfrm>
            <a:off x="6324601" y="2147888"/>
            <a:ext cx="3736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waveguides</a:t>
            </a:r>
            <a:r>
              <a:rPr lang="en-US" altLang="en-US"/>
              <a:t> (“</a:t>
            </a:r>
            <a:r>
              <a:rPr lang="en-US" altLang="ja-JP"/>
              <a:t>wires”)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34958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1242</Words>
  <Application>Microsoft Macintosh PowerPoint</Application>
  <PresentationFormat>Widescreen</PresentationFormat>
  <Paragraphs>266</Paragraphs>
  <Slides>34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ＭＳ Ｐゴシック</vt:lpstr>
      <vt:lpstr>Arial</vt:lpstr>
      <vt:lpstr>Calibri</vt:lpstr>
      <vt:lpstr>Calibri Light</vt:lpstr>
      <vt:lpstr>Helvetica</vt:lpstr>
      <vt:lpstr>Symbol</vt:lpstr>
      <vt:lpstr>Times</vt:lpstr>
      <vt:lpstr>Office Theme</vt:lpstr>
      <vt:lpstr>Equation</vt:lpstr>
      <vt:lpstr>2d photonic crystals</vt:lpstr>
      <vt:lpstr>2d periodicity, ε=12:1</vt:lpstr>
      <vt:lpstr>2d periodicity, ε=12:1</vt:lpstr>
      <vt:lpstr>2d periodicity, ε=12:1</vt:lpstr>
      <vt:lpstr>What a difference a boundary condition makes…</vt:lpstr>
      <vt:lpstr>2d photonic crystal: TE gap, ε=12:1</vt:lpstr>
      <vt:lpstr>“Complete” (TE+TM) gap in 2d</vt:lpstr>
      <vt:lpstr>3d photonic crystal: complete gap , ε=12:1</vt:lpstr>
      <vt:lpstr>Intentional “defects” are good</vt:lpstr>
      <vt:lpstr>Resonance</vt:lpstr>
      <vt:lpstr>Why Resonance?</vt:lpstr>
      <vt:lpstr>How Resonance?</vt:lpstr>
      <vt:lpstr>Why do defects in crystals trap resonant modes?  What do the modes look like?</vt:lpstr>
      <vt:lpstr>Single-Mode Cavity</vt:lpstr>
      <vt:lpstr>“Single”-Mode Cavity</vt:lpstr>
      <vt:lpstr>Tunable Cavity Modes</vt:lpstr>
      <vt:lpstr>Tunable Cavity Modes</vt:lpstr>
      <vt:lpstr>More defect modes (4 out of 5 C4v irreps here)</vt:lpstr>
      <vt:lpstr>Intentional “defects” are good</vt:lpstr>
      <vt:lpstr>Projected Band Diagrams</vt:lpstr>
      <vt:lpstr>Air-waveguide Band Diagram</vt:lpstr>
      <vt:lpstr>(Waveguides don’t really need a complete gap)</vt:lpstr>
      <vt:lpstr>Guiding Light in Air!</vt:lpstr>
      <vt:lpstr>Review: Why no scattering?</vt:lpstr>
      <vt:lpstr>Benefits of a complete gap…</vt:lpstr>
      <vt:lpstr>Band diagrams: Poor tool to understand refraction/reflection at interfaces</vt:lpstr>
      <vt:lpstr>“1d” Waveguides + Cavities = Devices</vt:lpstr>
      <vt:lpstr>Refraction and wavevector diagrams</vt:lpstr>
      <vt:lpstr>Negative-refractive  all-dielectric photonic crystals</vt:lpstr>
      <vt:lpstr>“Superlensing” with Photonic Crystals</vt:lpstr>
      <vt:lpstr>Supercollimation</vt:lpstr>
      <vt:lpstr>Supercollimation on the computer:</vt:lpstr>
      <vt:lpstr>Experimental supercollimation</vt:lpstr>
      <vt:lpstr>Experimental supercollimation at λ≈1.5µm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2d periodicity, ε=12:1</dc:title>
  <dc:creator>Microsoft Office User</dc:creator>
  <cp:lastModifiedBy>Microsoft Office User</cp:lastModifiedBy>
  <cp:revision>15</cp:revision>
  <cp:lastPrinted>2018-04-04T18:46:02Z</cp:lastPrinted>
  <dcterms:created xsi:type="dcterms:W3CDTF">2018-04-04T18:07:24Z</dcterms:created>
  <dcterms:modified xsi:type="dcterms:W3CDTF">2018-04-04T19:03:01Z</dcterms:modified>
</cp:coreProperties>
</file>